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Overpass"/>
      <p:regular r:id="rId17"/>
    </p:embeddedFont>
    <p:embeddedFont>
      <p:font typeface="Overpass"/>
      <p:regular r:id="rId18"/>
    </p:embeddedFont>
    <p:embeddedFont>
      <p:font typeface="Overpass"/>
      <p:regular r:id="rId19"/>
    </p:embeddedFont>
    <p:embeddedFont>
      <p:font typeface="Overpass"/>
      <p:regular r:id="rId20"/>
    </p:embeddedFont>
    <p:embeddedFont>
      <p:font typeface="Overpass"/>
      <p:regular r:id="rId21"/>
    </p:embeddedFont>
    <p:embeddedFont>
      <p:font typeface="Overpass"/>
      <p:regular r:id="rId22"/>
    </p:embeddedFont>
    <p:embeddedFont>
      <p:font typeface="Overpass"/>
      <p:regular r:id="rId23"/>
    </p:embeddedFont>
    <p:embeddedFont>
      <p:font typeface="Overpas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1.png>
</file>

<file path=ppt/media/image-6-1.png>
</file>

<file path=ppt/media/image-6-2.png>
</file>

<file path=ppt/media/image-7-1.png>
</file>

<file path=ppt/media/image-8-1.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1010-1.png"/><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1011-1.png"/><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002-1.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1003-1.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1004-1.pn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1005-1.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1006-1.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1007-1.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008-1.pn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009-1.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svg"/><Relationship Id="rId4" Type="http://schemas.openxmlformats.org/officeDocument/2006/relationships/image" Target="../media/image-3-4.png"/><Relationship Id="rId5" Type="http://schemas.openxmlformats.org/officeDocument/2006/relationships/image" Target="../media/image-3-5.svg"/><Relationship Id="rId6" Type="http://schemas.openxmlformats.org/officeDocument/2006/relationships/image" Target="../media/image-3-6.png"/><Relationship Id="rId7" Type="http://schemas.openxmlformats.org/officeDocument/2006/relationships/image" Target="../media/image-3-7.svg"/><Relationship Id="rId8" Type="http://schemas.openxmlformats.org/officeDocument/2006/relationships/image" Target="../media/image-3-8.png"/><Relationship Id="rId9" Type="http://schemas.openxmlformats.org/officeDocument/2006/relationships/image" Target="../media/image-3-9.svg"/><Relationship Id="rId10" Type="http://schemas.openxmlformats.org/officeDocument/2006/relationships/slideLayout" Target="../slideLayouts/slideLayout4.xml"/><Relationship Id="rId11"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848213"/>
            <a:ext cx="7468553" cy="1408033"/>
          </a:xfrm>
          <a:prstGeom prst="rect">
            <a:avLst/>
          </a:prstGeom>
          <a:noFill/>
          <a:ln/>
        </p:spPr>
        <p:txBody>
          <a:bodyPr wrap="square" lIns="0" tIns="0" rIns="0" bIns="0" rtlCol="0" anchor="t"/>
          <a:lstStyle/>
          <a:p>
            <a:pPr algn="l" indent="0" marL="0">
              <a:lnSpc>
                <a:spcPts val="5500"/>
              </a:lnSpc>
              <a:buNone/>
            </a:pPr>
            <a:r>
              <a:rPr lang="en-US" sz="4400" b="1" dirty="0">
                <a:solidFill>
                  <a:srgbClr val="FFFFFF"/>
                </a:solidFill>
                <a:latin typeface="Overpass Bold" pitchFamily="34" charset="0"/>
                <a:ea typeface="Overpass Bold" pitchFamily="34" charset="-122"/>
                <a:cs typeface="Overpass Bold" pitchFamily="34" charset="-120"/>
              </a:rPr>
              <a:t>Post-Paris Agreement Decoupling</a:t>
            </a:r>
            <a:endParaRPr lang="en-US" sz="4400" dirty="0"/>
          </a:p>
        </p:txBody>
      </p:sp>
      <p:sp>
        <p:nvSpPr>
          <p:cNvPr id="4" name="Text 1"/>
          <p:cNvSpPr/>
          <p:nvPr/>
        </p:nvSpPr>
        <p:spPr>
          <a:xfrm>
            <a:off x="837724" y="4615220"/>
            <a:ext cx="7468553" cy="766048"/>
          </a:xfrm>
          <a:prstGeom prst="rect">
            <a:avLst/>
          </a:prstGeom>
          <a:noFill/>
          <a:ln/>
        </p:spPr>
        <p:txBody>
          <a:bodyPr wrap="square" lIns="0" tIns="0" rIns="0" bIns="0" rtlCol="0" anchor="t"/>
          <a:lstStyle/>
          <a:p>
            <a:pPr algn="l" indent="0" marL="0">
              <a:lnSpc>
                <a:spcPts val="3000"/>
              </a:lnSpc>
              <a:buNone/>
            </a:pPr>
            <a:r>
              <a:rPr lang="en-US" sz="1850" dirty="0">
                <a:solidFill>
                  <a:srgbClr val="E5E0DF"/>
                </a:solidFill>
                <a:latin typeface="Overpass" pitchFamily="34" charset="0"/>
                <a:ea typeface="Overpass" pitchFamily="34" charset="-122"/>
                <a:cs typeface="Overpass" pitchFamily="34" charset="-120"/>
              </a:rPr>
              <a:t>A Data-Driven Assessment of GDP Growth &amp; Greenhouse Gas Emissions</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37724" y="850940"/>
            <a:ext cx="3955256" cy="394216"/>
          </a:xfrm>
          <a:prstGeom prst="rect">
            <a:avLst/>
          </a:prstGeom>
          <a:noFill/>
          <a:ln/>
        </p:spPr>
        <p:txBody>
          <a:bodyPr wrap="none" lIns="0" tIns="0" rIns="0" bIns="0" rtlCol="0" anchor="t"/>
          <a:lstStyle/>
          <a:p>
            <a:pPr algn="l" indent="0" marL="0">
              <a:lnSpc>
                <a:spcPts val="3100"/>
              </a:lnSpc>
              <a:buNone/>
            </a:pPr>
            <a:r>
              <a:rPr lang="en-US" sz="2450" b="1" dirty="0">
                <a:solidFill>
                  <a:srgbClr val="FFFFFF"/>
                </a:solidFill>
                <a:latin typeface="Overpass Bold" pitchFamily="34" charset="0"/>
                <a:ea typeface="Overpass Bold" pitchFamily="34" charset="-122"/>
                <a:cs typeface="Overpass Bold" pitchFamily="34" charset="-120"/>
              </a:rPr>
              <a:t>Conclusions &amp; Implications</a:t>
            </a:r>
            <a:endParaRPr lang="en-US" sz="2450" dirty="0"/>
          </a:p>
        </p:txBody>
      </p:sp>
      <p:sp>
        <p:nvSpPr>
          <p:cNvPr id="3" name="Text 1"/>
          <p:cNvSpPr/>
          <p:nvPr/>
        </p:nvSpPr>
        <p:spPr>
          <a:xfrm>
            <a:off x="837724" y="1496497"/>
            <a:ext cx="12954952" cy="670084"/>
          </a:xfrm>
          <a:prstGeom prst="rect">
            <a:avLst/>
          </a:prstGeom>
          <a:noFill/>
          <a:ln/>
        </p:spPr>
        <p:txBody>
          <a:bodyPr wrap="square" lIns="0" tIns="0" rIns="0" bIns="0" rtlCol="0" anchor="t"/>
          <a:lstStyle/>
          <a:p>
            <a:pPr algn="l" indent="0" marL="0">
              <a:lnSpc>
                <a:spcPts val="2600"/>
              </a:lnSpc>
              <a:buNone/>
            </a:pPr>
            <a:r>
              <a:rPr lang="en-US" sz="1600" dirty="0">
                <a:solidFill>
                  <a:srgbClr val="E5E0DF"/>
                </a:solidFill>
                <a:latin typeface="Overpass" pitchFamily="34" charset="0"/>
                <a:ea typeface="Overpass" pitchFamily="34" charset="-122"/>
                <a:cs typeface="Overpass" pitchFamily="34" charset="-120"/>
              </a:rPr>
              <a:t>Emissions continue to rise or plateau after 2016, but the growth rate slowed or decreased drastically compared to the pre-Paris Agreement period. GDP growth remained volatile, with spikes during the 2008 housing crisis and the 2020 Covid-19 pandemic.</a:t>
            </a:r>
            <a:endParaRPr lang="en-US" sz="1600" dirty="0"/>
          </a:p>
        </p:txBody>
      </p:sp>
      <p:sp>
        <p:nvSpPr>
          <p:cNvPr id="4" name="Text 2"/>
          <p:cNvSpPr/>
          <p:nvPr/>
        </p:nvSpPr>
        <p:spPr>
          <a:xfrm>
            <a:off x="837724" y="2505789"/>
            <a:ext cx="6941225" cy="268010"/>
          </a:xfrm>
          <a:prstGeom prst="rect">
            <a:avLst/>
          </a:prstGeom>
          <a:noFill/>
          <a:ln/>
        </p:spPr>
        <p:txBody>
          <a:bodyPr wrap="none" lIns="0" tIns="0" rIns="0" bIns="0" rtlCol="0" anchor="t"/>
          <a:lstStyle/>
          <a:p>
            <a:pPr algn="l" indent="0" marL="0">
              <a:lnSpc>
                <a:spcPts val="2100"/>
              </a:lnSpc>
              <a:buNone/>
            </a:pPr>
            <a:endParaRPr lang="en-US" sz="1300" dirty="0"/>
          </a:p>
        </p:txBody>
      </p:sp>
      <p:pic>
        <p:nvPicPr>
          <p:cNvPr id="5" name="Image 0" descr="preencoded.png">    </p:cNvPr>
          <p:cNvPicPr>
            <a:picLocks noChangeAspect="1"/>
          </p:cNvPicPr>
          <p:nvPr/>
        </p:nvPicPr>
        <p:blipFill>
          <a:blip r:embed="rId1"/>
          <a:stretch>
            <a:fillRect/>
          </a:stretch>
        </p:blipFill>
        <p:spPr>
          <a:xfrm>
            <a:off x="1901904" y="2962275"/>
            <a:ext cx="4812863" cy="2884527"/>
          </a:xfrm>
          <a:prstGeom prst="rect">
            <a:avLst/>
          </a:prstGeom>
        </p:spPr>
      </p:pic>
      <p:sp>
        <p:nvSpPr>
          <p:cNvPr id="6" name="Shape 3"/>
          <p:cNvSpPr/>
          <p:nvPr/>
        </p:nvSpPr>
        <p:spPr>
          <a:xfrm>
            <a:off x="8195429" y="2543532"/>
            <a:ext cx="670203" cy="1285042"/>
          </a:xfrm>
          <a:prstGeom prst="roundRect">
            <a:avLst>
              <a:gd name="adj" fmla="val 360035"/>
            </a:avLst>
          </a:prstGeom>
          <a:solidFill>
            <a:srgbClr val="7E023C"/>
          </a:solidFill>
          <a:ln w="7620">
            <a:solidFill>
              <a:srgbClr val="971B55"/>
            </a:solidFill>
            <a:prstDash val="solid"/>
          </a:ln>
        </p:spPr>
      </p:sp>
      <p:sp>
        <p:nvSpPr>
          <p:cNvPr id="7" name="Text 4"/>
          <p:cNvSpPr/>
          <p:nvPr/>
        </p:nvSpPr>
        <p:spPr>
          <a:xfrm>
            <a:off x="8404860" y="3028950"/>
            <a:ext cx="251341" cy="314087"/>
          </a:xfrm>
          <a:prstGeom prst="rect">
            <a:avLst/>
          </a:prstGeom>
          <a:noFill/>
          <a:ln/>
        </p:spPr>
        <p:txBody>
          <a:bodyPr wrap="none" lIns="0" tIns="0" rIns="0" bIns="0" rtlCol="0" anchor="t"/>
          <a:lstStyle/>
          <a:p>
            <a:pPr algn="l" indent="0" marL="0">
              <a:lnSpc>
                <a:spcPts val="1950"/>
              </a:lnSpc>
              <a:buNone/>
            </a:pPr>
            <a:r>
              <a:rPr lang="en-US" sz="1950" b="1" dirty="0">
                <a:solidFill>
                  <a:srgbClr val="E5E0DF"/>
                </a:solidFill>
                <a:latin typeface="Overpass Bold" pitchFamily="34" charset="0"/>
                <a:ea typeface="Overpass Bold" pitchFamily="34" charset="-122"/>
                <a:cs typeface="Overpass Bold" pitchFamily="34" charset="-120"/>
              </a:rPr>
              <a:t>1</a:t>
            </a:r>
            <a:endParaRPr lang="en-US" sz="1950" dirty="0"/>
          </a:p>
        </p:txBody>
      </p:sp>
      <p:sp>
        <p:nvSpPr>
          <p:cNvPr id="8" name="Text 5"/>
          <p:cNvSpPr/>
          <p:nvPr/>
        </p:nvSpPr>
        <p:spPr>
          <a:xfrm>
            <a:off x="9033153" y="2711053"/>
            <a:ext cx="1971318" cy="246459"/>
          </a:xfrm>
          <a:prstGeom prst="rect">
            <a:avLst/>
          </a:prstGeom>
          <a:noFill/>
          <a:ln/>
        </p:spPr>
        <p:txBody>
          <a:bodyPr wrap="none" lIns="0" tIns="0" rIns="0" bIns="0" rtlCol="0" anchor="t"/>
          <a:lstStyle/>
          <a:p>
            <a:pPr algn="l" indent="0" marL="0">
              <a:lnSpc>
                <a:spcPts val="1900"/>
              </a:lnSpc>
              <a:buNone/>
            </a:pPr>
            <a:r>
              <a:rPr lang="en-US" sz="1550" b="1" dirty="0">
                <a:solidFill>
                  <a:srgbClr val="E5E0DF"/>
                </a:solidFill>
                <a:latin typeface="Overpass Bold" pitchFamily="34" charset="0"/>
                <a:ea typeface="Overpass Bold" pitchFamily="34" charset="-122"/>
                <a:cs typeface="Overpass Bold" pitchFamily="34" charset="-120"/>
              </a:rPr>
              <a:t>Absolute Decoupling</a:t>
            </a:r>
            <a:endParaRPr lang="en-US" sz="1550" dirty="0"/>
          </a:p>
        </p:txBody>
      </p:sp>
      <p:sp>
        <p:nvSpPr>
          <p:cNvPr id="9" name="Text 6"/>
          <p:cNvSpPr/>
          <p:nvPr/>
        </p:nvSpPr>
        <p:spPr>
          <a:xfrm>
            <a:off x="9033153" y="3125033"/>
            <a:ext cx="4767024" cy="536019"/>
          </a:xfrm>
          <a:prstGeom prst="rect">
            <a:avLst/>
          </a:prstGeom>
          <a:noFill/>
          <a:ln/>
        </p:spPr>
        <p:txBody>
          <a:bodyPr wrap="square" lIns="0" tIns="0" rIns="0" bIns="0" rtlCol="0" anchor="t"/>
          <a:lstStyle/>
          <a:p>
            <a:pPr algn="l" indent="0" marL="0">
              <a:lnSpc>
                <a:spcPts val="2100"/>
              </a:lnSpc>
              <a:buNone/>
            </a:pPr>
            <a:r>
              <a:rPr lang="en-US" sz="1300" dirty="0">
                <a:solidFill>
                  <a:srgbClr val="E5E0DF"/>
                </a:solidFill>
                <a:latin typeface="Overpass" pitchFamily="34" charset="0"/>
                <a:ea typeface="Overpass" pitchFamily="34" charset="-122"/>
                <a:cs typeface="Overpass" pitchFamily="34" charset="-120"/>
              </a:rPr>
              <a:t>Concentrated in a small group of high-income countries post-Paris Agreement.</a:t>
            </a:r>
            <a:endParaRPr lang="en-US" sz="1300" dirty="0"/>
          </a:p>
        </p:txBody>
      </p:sp>
      <p:sp>
        <p:nvSpPr>
          <p:cNvPr id="10" name="Shape 7"/>
          <p:cNvSpPr/>
          <p:nvPr/>
        </p:nvSpPr>
        <p:spPr>
          <a:xfrm>
            <a:off x="8195429" y="3996095"/>
            <a:ext cx="670203" cy="1285042"/>
          </a:xfrm>
          <a:prstGeom prst="roundRect">
            <a:avLst>
              <a:gd name="adj" fmla="val 360035"/>
            </a:avLst>
          </a:prstGeom>
          <a:solidFill>
            <a:srgbClr val="7E023C"/>
          </a:solidFill>
          <a:ln w="7620">
            <a:solidFill>
              <a:srgbClr val="971B55"/>
            </a:solidFill>
            <a:prstDash val="solid"/>
          </a:ln>
        </p:spPr>
      </p:sp>
      <p:sp>
        <p:nvSpPr>
          <p:cNvPr id="11" name="Text 8"/>
          <p:cNvSpPr/>
          <p:nvPr/>
        </p:nvSpPr>
        <p:spPr>
          <a:xfrm>
            <a:off x="8404860" y="4481513"/>
            <a:ext cx="251341" cy="314087"/>
          </a:xfrm>
          <a:prstGeom prst="rect">
            <a:avLst/>
          </a:prstGeom>
          <a:noFill/>
          <a:ln/>
        </p:spPr>
        <p:txBody>
          <a:bodyPr wrap="none" lIns="0" tIns="0" rIns="0" bIns="0" rtlCol="0" anchor="t"/>
          <a:lstStyle/>
          <a:p>
            <a:pPr algn="l" indent="0" marL="0">
              <a:lnSpc>
                <a:spcPts val="1950"/>
              </a:lnSpc>
              <a:buNone/>
            </a:pPr>
            <a:r>
              <a:rPr lang="en-US" sz="1950" b="1" dirty="0">
                <a:solidFill>
                  <a:srgbClr val="E5E0DF"/>
                </a:solidFill>
                <a:latin typeface="Overpass Bold" pitchFamily="34" charset="0"/>
                <a:ea typeface="Overpass Bold" pitchFamily="34" charset="-122"/>
                <a:cs typeface="Overpass Bold" pitchFamily="34" charset="-120"/>
              </a:rPr>
              <a:t>2</a:t>
            </a:r>
            <a:endParaRPr lang="en-US" sz="1950" dirty="0"/>
          </a:p>
        </p:txBody>
      </p:sp>
      <p:sp>
        <p:nvSpPr>
          <p:cNvPr id="12" name="Text 9"/>
          <p:cNvSpPr/>
          <p:nvPr/>
        </p:nvSpPr>
        <p:spPr>
          <a:xfrm>
            <a:off x="9033153" y="4163616"/>
            <a:ext cx="1972389" cy="246459"/>
          </a:xfrm>
          <a:prstGeom prst="rect">
            <a:avLst/>
          </a:prstGeom>
          <a:noFill/>
          <a:ln/>
        </p:spPr>
        <p:txBody>
          <a:bodyPr wrap="none" lIns="0" tIns="0" rIns="0" bIns="0" rtlCol="0" anchor="t"/>
          <a:lstStyle/>
          <a:p>
            <a:pPr algn="l" indent="0" marL="0">
              <a:lnSpc>
                <a:spcPts val="1900"/>
              </a:lnSpc>
              <a:buNone/>
            </a:pPr>
            <a:r>
              <a:rPr lang="en-US" sz="1550" b="1" dirty="0">
                <a:solidFill>
                  <a:srgbClr val="E5E0DF"/>
                </a:solidFill>
                <a:latin typeface="Overpass Bold" pitchFamily="34" charset="0"/>
                <a:ea typeface="Overpass Bold" pitchFamily="34" charset="-122"/>
                <a:cs typeface="Overpass Bold" pitchFamily="34" charset="-120"/>
              </a:rPr>
              <a:t>Policy Reinforcement</a:t>
            </a:r>
            <a:endParaRPr lang="en-US" sz="1550" dirty="0"/>
          </a:p>
        </p:txBody>
      </p:sp>
      <p:sp>
        <p:nvSpPr>
          <p:cNvPr id="13" name="Text 10"/>
          <p:cNvSpPr/>
          <p:nvPr/>
        </p:nvSpPr>
        <p:spPr>
          <a:xfrm>
            <a:off x="9033153" y="4577596"/>
            <a:ext cx="4767024" cy="536019"/>
          </a:xfrm>
          <a:prstGeom prst="rect">
            <a:avLst/>
          </a:prstGeom>
          <a:noFill/>
          <a:ln/>
        </p:spPr>
        <p:txBody>
          <a:bodyPr wrap="square" lIns="0" tIns="0" rIns="0" bIns="0" rtlCol="0" anchor="t"/>
          <a:lstStyle/>
          <a:p>
            <a:pPr algn="l" indent="0" marL="0">
              <a:lnSpc>
                <a:spcPts val="2100"/>
              </a:lnSpc>
              <a:buNone/>
            </a:pPr>
            <a:r>
              <a:rPr lang="en-US" sz="1300" dirty="0">
                <a:solidFill>
                  <a:srgbClr val="E5E0DF"/>
                </a:solidFill>
                <a:latin typeface="Overpass" pitchFamily="34" charset="0"/>
                <a:ea typeface="Overpass" pitchFamily="34" charset="-122"/>
                <a:cs typeface="Overpass" pitchFamily="34" charset="-120"/>
              </a:rPr>
              <a:t>Highlights the need for direct policies to shift energy mix, raise energy efficiency, and accelerate low-carbon structural change.</a:t>
            </a:r>
            <a:endParaRPr lang="en-US" sz="1300" dirty="0"/>
          </a:p>
        </p:txBody>
      </p:sp>
      <p:sp>
        <p:nvSpPr>
          <p:cNvPr id="14" name="Shape 11"/>
          <p:cNvSpPr/>
          <p:nvPr/>
        </p:nvSpPr>
        <p:spPr>
          <a:xfrm>
            <a:off x="8195429" y="5448657"/>
            <a:ext cx="670203" cy="1285042"/>
          </a:xfrm>
          <a:prstGeom prst="roundRect">
            <a:avLst>
              <a:gd name="adj" fmla="val 360035"/>
            </a:avLst>
          </a:prstGeom>
          <a:solidFill>
            <a:srgbClr val="7E023C"/>
          </a:solidFill>
          <a:ln w="7620">
            <a:solidFill>
              <a:srgbClr val="971B55"/>
            </a:solidFill>
            <a:prstDash val="solid"/>
          </a:ln>
        </p:spPr>
      </p:sp>
      <p:sp>
        <p:nvSpPr>
          <p:cNvPr id="15" name="Text 12"/>
          <p:cNvSpPr/>
          <p:nvPr/>
        </p:nvSpPr>
        <p:spPr>
          <a:xfrm>
            <a:off x="8404860" y="5934075"/>
            <a:ext cx="251341" cy="314087"/>
          </a:xfrm>
          <a:prstGeom prst="rect">
            <a:avLst/>
          </a:prstGeom>
          <a:noFill/>
          <a:ln/>
        </p:spPr>
        <p:txBody>
          <a:bodyPr wrap="none" lIns="0" tIns="0" rIns="0" bIns="0" rtlCol="0" anchor="t"/>
          <a:lstStyle/>
          <a:p>
            <a:pPr algn="l" indent="0" marL="0">
              <a:lnSpc>
                <a:spcPts val="1950"/>
              </a:lnSpc>
              <a:buNone/>
            </a:pPr>
            <a:r>
              <a:rPr lang="en-US" sz="1950" b="1" dirty="0">
                <a:solidFill>
                  <a:srgbClr val="E5E0DF"/>
                </a:solidFill>
                <a:latin typeface="Overpass Bold" pitchFamily="34" charset="0"/>
                <a:ea typeface="Overpass Bold" pitchFamily="34" charset="-122"/>
                <a:cs typeface="Overpass Bold" pitchFamily="34" charset="-120"/>
              </a:rPr>
              <a:t>3</a:t>
            </a:r>
            <a:endParaRPr lang="en-US" sz="1950" dirty="0"/>
          </a:p>
        </p:txBody>
      </p:sp>
      <p:sp>
        <p:nvSpPr>
          <p:cNvPr id="16" name="Text 13"/>
          <p:cNvSpPr/>
          <p:nvPr/>
        </p:nvSpPr>
        <p:spPr>
          <a:xfrm>
            <a:off x="9033153" y="5616178"/>
            <a:ext cx="1971318" cy="246459"/>
          </a:xfrm>
          <a:prstGeom prst="rect">
            <a:avLst/>
          </a:prstGeom>
          <a:noFill/>
          <a:ln/>
        </p:spPr>
        <p:txBody>
          <a:bodyPr wrap="none" lIns="0" tIns="0" rIns="0" bIns="0" rtlCol="0" anchor="t"/>
          <a:lstStyle/>
          <a:p>
            <a:pPr algn="l" indent="0" marL="0">
              <a:lnSpc>
                <a:spcPts val="1900"/>
              </a:lnSpc>
              <a:buNone/>
            </a:pPr>
            <a:r>
              <a:rPr lang="en-US" sz="1550" b="1" dirty="0">
                <a:solidFill>
                  <a:srgbClr val="E5E0DF"/>
                </a:solidFill>
                <a:latin typeface="Overpass Bold" pitchFamily="34" charset="0"/>
                <a:ea typeface="Overpass Bold" pitchFamily="34" charset="-122"/>
                <a:cs typeface="Overpass Bold" pitchFamily="34" charset="-120"/>
              </a:rPr>
              <a:t>Future Research</a:t>
            </a:r>
            <a:endParaRPr lang="en-US" sz="1550" dirty="0"/>
          </a:p>
        </p:txBody>
      </p:sp>
      <p:sp>
        <p:nvSpPr>
          <p:cNvPr id="17" name="Text 14"/>
          <p:cNvSpPr/>
          <p:nvPr/>
        </p:nvSpPr>
        <p:spPr>
          <a:xfrm>
            <a:off x="9033153" y="6030158"/>
            <a:ext cx="4767024" cy="536019"/>
          </a:xfrm>
          <a:prstGeom prst="rect">
            <a:avLst/>
          </a:prstGeom>
          <a:noFill/>
          <a:ln/>
        </p:spPr>
        <p:txBody>
          <a:bodyPr wrap="square" lIns="0" tIns="0" rIns="0" bIns="0" rtlCol="0" anchor="t"/>
          <a:lstStyle/>
          <a:p>
            <a:pPr algn="l" indent="0" marL="0">
              <a:lnSpc>
                <a:spcPts val="2100"/>
              </a:lnSpc>
              <a:buNone/>
            </a:pPr>
            <a:r>
              <a:rPr lang="en-US" sz="1300" dirty="0">
                <a:solidFill>
                  <a:srgbClr val="E5E0DF"/>
                </a:solidFill>
                <a:latin typeface="Overpass" pitchFamily="34" charset="0"/>
                <a:ea typeface="Overpass" pitchFamily="34" charset="-122"/>
                <a:cs typeface="Overpass" pitchFamily="34" charset="-120"/>
              </a:rPr>
              <a:t>Incorporate energy intensity, sectoral output shares, renewable energy investment, and country-specific policies.</a:t>
            </a:r>
            <a:endParaRPr lang="en-US" sz="1300" dirty="0"/>
          </a:p>
        </p:txBody>
      </p:sp>
      <p:sp>
        <p:nvSpPr>
          <p:cNvPr id="18" name="Text 15"/>
          <p:cNvSpPr/>
          <p:nvPr/>
        </p:nvSpPr>
        <p:spPr>
          <a:xfrm>
            <a:off x="837724" y="7110651"/>
            <a:ext cx="12954952" cy="268010"/>
          </a:xfrm>
          <a:prstGeom prst="rect">
            <a:avLst/>
          </a:prstGeom>
          <a:noFill/>
          <a:ln/>
        </p:spPr>
        <p:txBody>
          <a:bodyPr wrap="none" lIns="0" tIns="0" rIns="0" bIns="0" rtlCol="0" anchor="t"/>
          <a:lstStyle/>
          <a:p>
            <a:pPr algn="l" indent="0" marL="0">
              <a:lnSpc>
                <a:spcPts val="2100"/>
              </a:lnSpc>
              <a:buNone/>
            </a:pPr>
            <a:r>
              <a:rPr lang="en-US" sz="1300" dirty="0">
                <a:solidFill>
                  <a:srgbClr val="E5E0DF"/>
                </a:solidFill>
                <a:latin typeface="Overpass" pitchFamily="34" charset="0"/>
                <a:ea typeface="Overpass" pitchFamily="34" charset="-122"/>
                <a:cs typeface="Overpass" pitchFamily="34" charset="-120"/>
              </a:rPr>
              <a:t>The continued coupling of GDP and emissions highlights challenges in aligning development objectives with strict climate targets.</a:t>
            </a:r>
            <a:endParaRPr lang="en-US" sz="13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3648"/>
          </a:xfrm>
          <a:prstGeom prst="rect">
            <a:avLst/>
          </a:prstGeom>
        </p:spPr>
      </p:pic>
      <p:sp>
        <p:nvSpPr>
          <p:cNvPr id="3" name="Text 0"/>
          <p:cNvSpPr/>
          <p:nvPr/>
        </p:nvSpPr>
        <p:spPr>
          <a:xfrm>
            <a:off x="6319599" y="654606"/>
            <a:ext cx="6563201" cy="448032"/>
          </a:xfrm>
          <a:prstGeom prst="rect">
            <a:avLst/>
          </a:prstGeom>
          <a:noFill/>
          <a:ln/>
        </p:spPr>
        <p:txBody>
          <a:bodyPr wrap="none" lIns="0" tIns="0" rIns="0" bIns="0" rtlCol="0" anchor="t"/>
          <a:lstStyle/>
          <a:p>
            <a:pPr algn="l" indent="0" marL="0">
              <a:lnSpc>
                <a:spcPts val="3500"/>
              </a:lnSpc>
              <a:buNone/>
            </a:pPr>
            <a:r>
              <a:rPr lang="en-US" sz="2800" b="1" dirty="0">
                <a:solidFill>
                  <a:srgbClr val="FFFFFF"/>
                </a:solidFill>
                <a:latin typeface="Overpass Bold" pitchFamily="34" charset="0"/>
                <a:ea typeface="Overpass Bold" pitchFamily="34" charset="-122"/>
                <a:cs typeface="Overpass Bold" pitchFamily="34" charset="-120"/>
              </a:rPr>
              <a:t>Introduction: Environmental Economics</a:t>
            </a:r>
            <a:endParaRPr lang="en-US" sz="2800" dirty="0"/>
          </a:p>
        </p:txBody>
      </p:sp>
      <p:sp>
        <p:nvSpPr>
          <p:cNvPr id="4" name="Text 1"/>
          <p:cNvSpPr/>
          <p:nvPr/>
        </p:nvSpPr>
        <p:spPr>
          <a:xfrm>
            <a:off x="6319599" y="1388269"/>
            <a:ext cx="7477601" cy="914400"/>
          </a:xfrm>
          <a:prstGeom prst="rect">
            <a:avLst/>
          </a:prstGeom>
          <a:noFill/>
          <a:ln/>
        </p:spPr>
        <p:txBody>
          <a:bodyPr wrap="square" lIns="0" tIns="0" rIns="0" bIns="0" rtlCol="0" anchor="t"/>
          <a:lstStyle/>
          <a:p>
            <a:pPr algn="l" indent="0" marL="0">
              <a:lnSpc>
                <a:spcPts val="2350"/>
              </a:lnSpc>
              <a:buNone/>
            </a:pPr>
            <a:r>
              <a:rPr lang="en-US" sz="1450" dirty="0">
                <a:solidFill>
                  <a:srgbClr val="E5E0DF"/>
                </a:solidFill>
                <a:latin typeface="Overpass" pitchFamily="34" charset="0"/>
                <a:ea typeface="Overpass" pitchFamily="34" charset="-122"/>
                <a:cs typeface="Overpass" pitchFamily="34" charset="-120"/>
              </a:rPr>
              <a:t>This report analyses the evolution of territorial CO₂, CH₄, and N₂O emissions alongside GDP growth for major emitters between 1970–2015 and 2016–2024. We use IEA/EDGAR emissions data and World Bank GDP growth data.</a:t>
            </a:r>
            <a:endParaRPr lang="en-US" sz="1450" dirty="0"/>
          </a:p>
        </p:txBody>
      </p:sp>
      <p:sp>
        <p:nvSpPr>
          <p:cNvPr id="5" name="Shape 2"/>
          <p:cNvSpPr/>
          <p:nvPr/>
        </p:nvSpPr>
        <p:spPr>
          <a:xfrm>
            <a:off x="6319599" y="2802493"/>
            <a:ext cx="3643551" cy="2607469"/>
          </a:xfrm>
          <a:prstGeom prst="roundRect">
            <a:avLst>
              <a:gd name="adj" fmla="val 4208"/>
            </a:avLst>
          </a:prstGeom>
          <a:solidFill>
            <a:srgbClr val="252222">
              <a:alpha val="95000"/>
            </a:srgbClr>
          </a:solidFill>
          <a:ln/>
        </p:spPr>
      </p:sp>
      <p:sp>
        <p:nvSpPr>
          <p:cNvPr id="6" name="Shape 3"/>
          <p:cNvSpPr/>
          <p:nvPr/>
        </p:nvSpPr>
        <p:spPr>
          <a:xfrm>
            <a:off x="6319599" y="2779633"/>
            <a:ext cx="3643551" cy="91440"/>
          </a:xfrm>
          <a:prstGeom prst="roundRect">
            <a:avLst>
              <a:gd name="adj" fmla="val 87476"/>
            </a:avLst>
          </a:prstGeom>
          <a:solidFill>
            <a:srgbClr val="F20374"/>
          </a:solidFill>
          <a:ln/>
        </p:spPr>
      </p:sp>
      <p:sp>
        <p:nvSpPr>
          <p:cNvPr id="7" name="Shape 4"/>
          <p:cNvSpPr/>
          <p:nvPr/>
        </p:nvSpPr>
        <p:spPr>
          <a:xfrm>
            <a:off x="7855744" y="2516862"/>
            <a:ext cx="571262" cy="571262"/>
          </a:xfrm>
          <a:prstGeom prst="roundRect">
            <a:avLst>
              <a:gd name="adj" fmla="val 160067"/>
            </a:avLst>
          </a:prstGeom>
          <a:solidFill>
            <a:srgbClr val="F20374"/>
          </a:solidFill>
          <a:ln/>
        </p:spPr>
      </p:sp>
      <p:sp>
        <p:nvSpPr>
          <p:cNvPr id="8" name="Text 5"/>
          <p:cNvSpPr/>
          <p:nvPr/>
        </p:nvSpPr>
        <p:spPr>
          <a:xfrm>
            <a:off x="8027075" y="2659618"/>
            <a:ext cx="228481" cy="285631"/>
          </a:xfrm>
          <a:prstGeom prst="rect">
            <a:avLst/>
          </a:prstGeom>
          <a:noFill/>
          <a:ln/>
        </p:spPr>
        <p:txBody>
          <a:bodyPr wrap="none" lIns="0" tIns="0" rIns="0" bIns="0" rtlCol="0" anchor="t"/>
          <a:lstStyle/>
          <a:p>
            <a:pPr algn="l" indent="0" marL="0">
              <a:lnSpc>
                <a:spcPts val="2850"/>
              </a:lnSpc>
              <a:buNone/>
            </a:pPr>
            <a:r>
              <a:rPr lang="en-US" sz="1750" b="1" dirty="0">
                <a:solidFill>
                  <a:srgbClr val="FFFFFF"/>
                </a:solidFill>
                <a:latin typeface="Overpass Bold" pitchFamily="34" charset="0"/>
                <a:ea typeface="Overpass Bold" pitchFamily="34" charset="-122"/>
                <a:cs typeface="Overpass Bold" pitchFamily="34" charset="-120"/>
              </a:rPr>
              <a:t>1</a:t>
            </a:r>
            <a:endParaRPr lang="en-US" sz="1750" dirty="0"/>
          </a:p>
        </p:txBody>
      </p:sp>
      <p:sp>
        <p:nvSpPr>
          <p:cNvPr id="9" name="Text 6"/>
          <p:cNvSpPr/>
          <p:nvPr/>
        </p:nvSpPr>
        <p:spPr>
          <a:xfrm>
            <a:off x="6532840" y="3278505"/>
            <a:ext cx="2240518" cy="280035"/>
          </a:xfrm>
          <a:prstGeom prst="rect">
            <a:avLst/>
          </a:prstGeom>
          <a:noFill/>
          <a:ln/>
        </p:spPr>
        <p:txBody>
          <a:bodyPr wrap="none" lIns="0" tIns="0" rIns="0" bIns="0" rtlCol="0" anchor="t"/>
          <a:lstStyle/>
          <a:p>
            <a:pPr algn="l" indent="0" marL="0">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Emissions Evolution</a:t>
            </a:r>
            <a:endParaRPr lang="en-US" sz="1750" dirty="0"/>
          </a:p>
        </p:txBody>
      </p:sp>
      <p:sp>
        <p:nvSpPr>
          <p:cNvPr id="10" name="Text 7"/>
          <p:cNvSpPr/>
          <p:nvPr/>
        </p:nvSpPr>
        <p:spPr>
          <a:xfrm>
            <a:off x="6532840" y="3672721"/>
            <a:ext cx="3217069" cy="1524000"/>
          </a:xfrm>
          <a:prstGeom prst="rect">
            <a:avLst/>
          </a:prstGeom>
          <a:noFill/>
          <a:ln/>
        </p:spPr>
        <p:txBody>
          <a:bodyPr wrap="square" lIns="0" tIns="0" rIns="0" bIns="0" rtlCol="0" anchor="t"/>
          <a:lstStyle/>
          <a:p>
            <a:pPr algn="l" indent="0" marL="0">
              <a:lnSpc>
                <a:spcPts val="2350"/>
              </a:lnSpc>
              <a:buNone/>
            </a:pPr>
            <a:r>
              <a:rPr lang="en-US" sz="1450" dirty="0">
                <a:solidFill>
                  <a:srgbClr val="E5E0DF"/>
                </a:solidFill>
                <a:latin typeface="Overpass" pitchFamily="34" charset="0"/>
                <a:ea typeface="Overpass" pitchFamily="34" charset="-122"/>
                <a:cs typeface="Overpass" pitchFamily="34" charset="-120"/>
              </a:rPr>
              <a:t>How have CO₂, CH₄, and N₂O emissions evolved for major economies over 1970–2015 versus 2016–2024, in respect to the Paris Agreement?</a:t>
            </a:r>
            <a:endParaRPr lang="en-US" sz="1450" dirty="0"/>
          </a:p>
        </p:txBody>
      </p:sp>
      <p:sp>
        <p:nvSpPr>
          <p:cNvPr id="11" name="Shape 8"/>
          <p:cNvSpPr/>
          <p:nvPr/>
        </p:nvSpPr>
        <p:spPr>
          <a:xfrm>
            <a:off x="10153531" y="2802493"/>
            <a:ext cx="3643670" cy="2607469"/>
          </a:xfrm>
          <a:prstGeom prst="roundRect">
            <a:avLst>
              <a:gd name="adj" fmla="val 4208"/>
            </a:avLst>
          </a:prstGeom>
          <a:solidFill>
            <a:srgbClr val="252222">
              <a:alpha val="95000"/>
            </a:srgbClr>
          </a:solidFill>
          <a:ln/>
        </p:spPr>
      </p:sp>
      <p:sp>
        <p:nvSpPr>
          <p:cNvPr id="12" name="Shape 9"/>
          <p:cNvSpPr/>
          <p:nvPr/>
        </p:nvSpPr>
        <p:spPr>
          <a:xfrm>
            <a:off x="10153531" y="2779633"/>
            <a:ext cx="3643670" cy="91440"/>
          </a:xfrm>
          <a:prstGeom prst="roundRect">
            <a:avLst>
              <a:gd name="adj" fmla="val 87476"/>
            </a:avLst>
          </a:prstGeom>
          <a:solidFill>
            <a:srgbClr val="F20374"/>
          </a:solidFill>
          <a:ln/>
        </p:spPr>
      </p:sp>
      <p:sp>
        <p:nvSpPr>
          <p:cNvPr id="13" name="Shape 10"/>
          <p:cNvSpPr/>
          <p:nvPr/>
        </p:nvSpPr>
        <p:spPr>
          <a:xfrm>
            <a:off x="11689675" y="2516862"/>
            <a:ext cx="571262" cy="571262"/>
          </a:xfrm>
          <a:prstGeom prst="roundRect">
            <a:avLst>
              <a:gd name="adj" fmla="val 160067"/>
            </a:avLst>
          </a:prstGeom>
          <a:solidFill>
            <a:srgbClr val="F20374"/>
          </a:solidFill>
          <a:ln/>
        </p:spPr>
      </p:sp>
      <p:sp>
        <p:nvSpPr>
          <p:cNvPr id="14" name="Text 11"/>
          <p:cNvSpPr/>
          <p:nvPr/>
        </p:nvSpPr>
        <p:spPr>
          <a:xfrm>
            <a:off x="11861006" y="2659618"/>
            <a:ext cx="228481" cy="285631"/>
          </a:xfrm>
          <a:prstGeom prst="rect">
            <a:avLst/>
          </a:prstGeom>
          <a:noFill/>
          <a:ln/>
        </p:spPr>
        <p:txBody>
          <a:bodyPr wrap="none" lIns="0" tIns="0" rIns="0" bIns="0" rtlCol="0" anchor="t"/>
          <a:lstStyle/>
          <a:p>
            <a:pPr algn="l" indent="0" marL="0">
              <a:lnSpc>
                <a:spcPts val="2850"/>
              </a:lnSpc>
              <a:buNone/>
            </a:pPr>
            <a:r>
              <a:rPr lang="en-US" sz="1750" b="1" dirty="0">
                <a:solidFill>
                  <a:srgbClr val="FFFFFF"/>
                </a:solidFill>
                <a:latin typeface="Overpass Bold" pitchFamily="34" charset="0"/>
                <a:ea typeface="Overpass Bold" pitchFamily="34" charset="-122"/>
                <a:cs typeface="Overpass Bold" pitchFamily="34" charset="-120"/>
              </a:rPr>
              <a:t>2</a:t>
            </a:r>
            <a:endParaRPr lang="en-US" sz="1750" dirty="0"/>
          </a:p>
        </p:txBody>
      </p:sp>
      <p:sp>
        <p:nvSpPr>
          <p:cNvPr id="15" name="Text 12"/>
          <p:cNvSpPr/>
          <p:nvPr/>
        </p:nvSpPr>
        <p:spPr>
          <a:xfrm>
            <a:off x="10366772" y="3278505"/>
            <a:ext cx="2240518" cy="280035"/>
          </a:xfrm>
          <a:prstGeom prst="rect">
            <a:avLst/>
          </a:prstGeom>
          <a:noFill/>
          <a:ln/>
        </p:spPr>
        <p:txBody>
          <a:bodyPr wrap="none" lIns="0" tIns="0" rIns="0" bIns="0" rtlCol="0" anchor="t"/>
          <a:lstStyle/>
          <a:p>
            <a:pPr algn="l" indent="0" marL="0">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GDP Co-movement</a:t>
            </a:r>
            <a:endParaRPr lang="en-US" sz="1750" dirty="0"/>
          </a:p>
        </p:txBody>
      </p:sp>
      <p:sp>
        <p:nvSpPr>
          <p:cNvPr id="16" name="Text 13"/>
          <p:cNvSpPr/>
          <p:nvPr/>
        </p:nvSpPr>
        <p:spPr>
          <a:xfrm>
            <a:off x="10366772" y="3672721"/>
            <a:ext cx="3217188" cy="1219200"/>
          </a:xfrm>
          <a:prstGeom prst="rect">
            <a:avLst/>
          </a:prstGeom>
          <a:noFill/>
          <a:ln/>
        </p:spPr>
        <p:txBody>
          <a:bodyPr wrap="square" lIns="0" tIns="0" rIns="0" bIns="0" rtlCol="0" anchor="t"/>
          <a:lstStyle/>
          <a:p>
            <a:pPr algn="l" indent="0" marL="0">
              <a:lnSpc>
                <a:spcPts val="2350"/>
              </a:lnSpc>
              <a:buNone/>
            </a:pPr>
            <a:r>
              <a:rPr lang="en-US" sz="1450" dirty="0">
                <a:solidFill>
                  <a:srgbClr val="E5E0DF"/>
                </a:solidFill>
                <a:latin typeface="Overpass" pitchFamily="34" charset="0"/>
                <a:ea typeface="Overpass" pitchFamily="34" charset="-122"/>
                <a:cs typeface="Overpass" pitchFamily="34" charset="-120"/>
              </a:rPr>
              <a:t>How strongly does GDP annual growth co-move with CO₂, CH₄, and N₂O emissions growth over these two periods?</a:t>
            </a:r>
            <a:endParaRPr lang="en-US" sz="1450" dirty="0"/>
          </a:p>
        </p:txBody>
      </p:sp>
      <p:sp>
        <p:nvSpPr>
          <p:cNvPr id="17" name="Shape 14"/>
          <p:cNvSpPr/>
          <p:nvPr/>
        </p:nvSpPr>
        <p:spPr>
          <a:xfrm>
            <a:off x="6319599" y="5885974"/>
            <a:ext cx="7477601" cy="1693069"/>
          </a:xfrm>
          <a:prstGeom prst="roundRect">
            <a:avLst>
              <a:gd name="adj" fmla="val 6481"/>
            </a:avLst>
          </a:prstGeom>
          <a:solidFill>
            <a:srgbClr val="252222">
              <a:alpha val="95000"/>
            </a:srgbClr>
          </a:solidFill>
          <a:ln/>
        </p:spPr>
      </p:sp>
      <p:sp>
        <p:nvSpPr>
          <p:cNvPr id="18" name="Shape 15"/>
          <p:cNvSpPr/>
          <p:nvPr/>
        </p:nvSpPr>
        <p:spPr>
          <a:xfrm>
            <a:off x="6319599" y="5863114"/>
            <a:ext cx="7477601" cy="91440"/>
          </a:xfrm>
          <a:prstGeom prst="roundRect">
            <a:avLst>
              <a:gd name="adj" fmla="val 87476"/>
            </a:avLst>
          </a:prstGeom>
          <a:solidFill>
            <a:srgbClr val="F20374"/>
          </a:solidFill>
          <a:ln/>
        </p:spPr>
      </p:sp>
      <p:sp>
        <p:nvSpPr>
          <p:cNvPr id="19" name="Shape 16"/>
          <p:cNvSpPr/>
          <p:nvPr/>
        </p:nvSpPr>
        <p:spPr>
          <a:xfrm>
            <a:off x="9772769" y="5600343"/>
            <a:ext cx="571262" cy="571262"/>
          </a:xfrm>
          <a:prstGeom prst="roundRect">
            <a:avLst>
              <a:gd name="adj" fmla="val 160067"/>
            </a:avLst>
          </a:prstGeom>
          <a:solidFill>
            <a:srgbClr val="F20374"/>
          </a:solidFill>
          <a:ln/>
        </p:spPr>
      </p:sp>
      <p:sp>
        <p:nvSpPr>
          <p:cNvPr id="20" name="Text 17"/>
          <p:cNvSpPr/>
          <p:nvPr/>
        </p:nvSpPr>
        <p:spPr>
          <a:xfrm>
            <a:off x="9944100" y="5743099"/>
            <a:ext cx="228481" cy="285631"/>
          </a:xfrm>
          <a:prstGeom prst="rect">
            <a:avLst/>
          </a:prstGeom>
          <a:noFill/>
          <a:ln/>
        </p:spPr>
        <p:txBody>
          <a:bodyPr wrap="none" lIns="0" tIns="0" rIns="0" bIns="0" rtlCol="0" anchor="t"/>
          <a:lstStyle/>
          <a:p>
            <a:pPr algn="l" indent="0" marL="0">
              <a:lnSpc>
                <a:spcPts val="2850"/>
              </a:lnSpc>
              <a:buNone/>
            </a:pPr>
            <a:r>
              <a:rPr lang="en-US" sz="1750" b="1" dirty="0">
                <a:solidFill>
                  <a:srgbClr val="FFFFFF"/>
                </a:solidFill>
                <a:latin typeface="Overpass Bold" pitchFamily="34" charset="0"/>
                <a:ea typeface="Overpass Bold" pitchFamily="34" charset="-122"/>
                <a:cs typeface="Overpass Bold" pitchFamily="34" charset="-120"/>
              </a:rPr>
              <a:t>3</a:t>
            </a:r>
            <a:endParaRPr lang="en-US" sz="1750" dirty="0"/>
          </a:p>
        </p:txBody>
      </p:sp>
      <p:sp>
        <p:nvSpPr>
          <p:cNvPr id="21" name="Text 18"/>
          <p:cNvSpPr/>
          <p:nvPr/>
        </p:nvSpPr>
        <p:spPr>
          <a:xfrm>
            <a:off x="6532840" y="6361986"/>
            <a:ext cx="2313027" cy="280035"/>
          </a:xfrm>
          <a:prstGeom prst="rect">
            <a:avLst/>
          </a:prstGeom>
          <a:noFill/>
          <a:ln/>
        </p:spPr>
        <p:txBody>
          <a:bodyPr wrap="none" lIns="0" tIns="0" rIns="0" bIns="0" rtlCol="0" anchor="t"/>
          <a:lstStyle/>
          <a:p>
            <a:pPr algn="l" indent="0" marL="0">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Post-Paris Decoupling</a:t>
            </a:r>
            <a:endParaRPr lang="en-US" sz="1750" dirty="0"/>
          </a:p>
        </p:txBody>
      </p:sp>
      <p:sp>
        <p:nvSpPr>
          <p:cNvPr id="22" name="Text 19"/>
          <p:cNvSpPr/>
          <p:nvPr/>
        </p:nvSpPr>
        <p:spPr>
          <a:xfrm>
            <a:off x="6532840" y="6756202"/>
            <a:ext cx="7051119" cy="609600"/>
          </a:xfrm>
          <a:prstGeom prst="rect">
            <a:avLst/>
          </a:prstGeom>
          <a:noFill/>
          <a:ln/>
        </p:spPr>
        <p:txBody>
          <a:bodyPr wrap="square" lIns="0" tIns="0" rIns="0" bIns="0" rtlCol="0" anchor="t"/>
          <a:lstStyle/>
          <a:p>
            <a:pPr algn="l" indent="0" marL="0">
              <a:lnSpc>
                <a:spcPts val="2350"/>
              </a:lnSpc>
              <a:buNone/>
            </a:pPr>
            <a:r>
              <a:rPr lang="en-US" sz="1450" dirty="0">
                <a:solidFill>
                  <a:srgbClr val="E5E0DF"/>
                </a:solidFill>
                <a:latin typeface="Overpass" pitchFamily="34" charset="0"/>
                <a:ea typeface="Overpass" pitchFamily="34" charset="-122"/>
                <a:cs typeface="Overpass" pitchFamily="34" charset="-120"/>
              </a:rPr>
              <a:t>Does the GDP per capita–emissions relationship appear weaker after the Paris Agreement, indicating partial decoupling?</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303544" y="1531144"/>
            <a:ext cx="5167312" cy="5167313"/>
          </a:xfrm>
          <a:prstGeom prst="rect">
            <a:avLst/>
          </a:prstGeom>
        </p:spPr>
      </p:pic>
      <p:sp>
        <p:nvSpPr>
          <p:cNvPr id="3" name="Text 0"/>
          <p:cNvSpPr/>
          <p:nvPr/>
        </p:nvSpPr>
        <p:spPr>
          <a:xfrm>
            <a:off x="687229" y="639723"/>
            <a:ext cx="4282559" cy="375404"/>
          </a:xfrm>
          <a:prstGeom prst="rect">
            <a:avLst/>
          </a:prstGeom>
          <a:noFill/>
          <a:ln/>
        </p:spPr>
        <p:txBody>
          <a:bodyPr wrap="none" lIns="0" tIns="0" rIns="0" bIns="0" rtlCol="0" anchor="t"/>
          <a:lstStyle/>
          <a:p>
            <a:pPr algn="l" indent="0" marL="0">
              <a:lnSpc>
                <a:spcPts val="2950"/>
              </a:lnSpc>
              <a:buNone/>
            </a:pPr>
            <a:r>
              <a:rPr lang="en-US" sz="2350" b="1" dirty="0">
                <a:solidFill>
                  <a:srgbClr val="FFFFFF"/>
                </a:solidFill>
                <a:latin typeface="Overpass Bold" pitchFamily="34" charset="0"/>
                <a:ea typeface="Overpass Bold" pitchFamily="34" charset="-122"/>
                <a:cs typeface="Overpass Bold" pitchFamily="34" charset="-120"/>
              </a:rPr>
              <a:t>Data Significance &amp; Relevance</a:t>
            </a:r>
            <a:endParaRPr lang="en-US" sz="2350" dirty="0"/>
          </a:p>
        </p:txBody>
      </p:sp>
      <p:sp>
        <p:nvSpPr>
          <p:cNvPr id="4" name="Text 1"/>
          <p:cNvSpPr/>
          <p:nvPr/>
        </p:nvSpPr>
        <p:spPr>
          <a:xfrm>
            <a:off x="687229" y="1206579"/>
            <a:ext cx="7769542" cy="408384"/>
          </a:xfrm>
          <a:prstGeom prst="rect">
            <a:avLst/>
          </a:prstGeom>
          <a:noFill/>
          <a:ln/>
        </p:spPr>
        <p:txBody>
          <a:bodyPr wrap="square" lIns="0" tIns="0" rIns="0" bIns="0" rtlCol="0" anchor="t"/>
          <a:lstStyle/>
          <a:p>
            <a:pPr algn="l" indent="0" marL="0">
              <a:lnSpc>
                <a:spcPts val="1600"/>
              </a:lnSpc>
              <a:buNone/>
            </a:pPr>
            <a:r>
              <a:rPr lang="en-US" sz="1000" dirty="0">
                <a:solidFill>
                  <a:srgbClr val="E5E0DF"/>
                </a:solidFill>
                <a:latin typeface="Overpass" pitchFamily="34" charset="0"/>
                <a:ea typeface="Overpass" pitchFamily="34" charset="-122"/>
                <a:cs typeface="Overpass" pitchFamily="34" charset="-120"/>
              </a:rPr>
              <a:t>Territorial CO₂, CH₄, and N₂O emissions are primary drivers of anthropogenic climate change. Long-run emissions series combined with GDP growth provide an empirical basis to study whether economic development has become less carbon intensive.</a:t>
            </a:r>
            <a:endParaRPr lang="en-US" sz="1000" dirty="0"/>
          </a:p>
        </p:txBody>
      </p:sp>
      <p:sp>
        <p:nvSpPr>
          <p:cNvPr id="5" name="Shape 2"/>
          <p:cNvSpPr/>
          <p:nvPr/>
        </p:nvSpPr>
        <p:spPr>
          <a:xfrm>
            <a:off x="687229" y="1758553"/>
            <a:ext cx="7769542" cy="1362075"/>
          </a:xfrm>
          <a:prstGeom prst="roundRect">
            <a:avLst>
              <a:gd name="adj" fmla="val 3936"/>
            </a:avLst>
          </a:prstGeom>
          <a:solidFill>
            <a:srgbClr val="7E023C"/>
          </a:solidFill>
          <a:ln w="7620">
            <a:solidFill>
              <a:srgbClr val="971B55"/>
            </a:solidFill>
            <a:prstDash val="solid"/>
          </a:ln>
        </p:spPr>
      </p:sp>
      <p:sp>
        <p:nvSpPr>
          <p:cNvPr id="6" name="Shape 3"/>
          <p:cNvSpPr/>
          <p:nvPr/>
        </p:nvSpPr>
        <p:spPr>
          <a:xfrm>
            <a:off x="822484" y="1893808"/>
            <a:ext cx="382905" cy="382905"/>
          </a:xfrm>
          <a:prstGeom prst="roundRect">
            <a:avLst>
              <a:gd name="adj" fmla="val 23878209"/>
            </a:avLst>
          </a:prstGeom>
          <a:solidFill>
            <a:srgbClr val="F20374"/>
          </a:solidFill>
          <a:ln/>
        </p:spPr>
      </p:sp>
      <p:pic>
        <p:nvPicPr>
          <p:cNvPr id="7"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27735" y="1999059"/>
            <a:ext cx="172283" cy="172283"/>
          </a:xfrm>
          <a:prstGeom prst="rect">
            <a:avLst/>
          </a:prstGeom>
        </p:spPr>
      </p:pic>
      <p:sp>
        <p:nvSpPr>
          <p:cNvPr id="8" name="Text 4"/>
          <p:cNvSpPr/>
          <p:nvPr/>
        </p:nvSpPr>
        <p:spPr>
          <a:xfrm>
            <a:off x="822484" y="2404348"/>
            <a:ext cx="2402681" cy="300276"/>
          </a:xfrm>
          <a:prstGeom prst="rect">
            <a:avLst/>
          </a:prstGeom>
          <a:noFill/>
          <a:ln/>
        </p:spPr>
        <p:txBody>
          <a:bodyPr wrap="none" lIns="0" tIns="0" rIns="0" bIns="0" rtlCol="0" anchor="t"/>
          <a:lstStyle/>
          <a:p>
            <a:pPr algn="l" indent="0" marL="0">
              <a:lnSpc>
                <a:spcPts val="2350"/>
              </a:lnSpc>
              <a:buNone/>
            </a:pPr>
            <a:r>
              <a:rPr lang="en-US" sz="1850" b="1" dirty="0">
                <a:solidFill>
                  <a:srgbClr val="E5E0DF"/>
                </a:solidFill>
                <a:latin typeface="Overpass Bold" pitchFamily="34" charset="0"/>
                <a:ea typeface="Overpass Bold" pitchFamily="34" charset="-122"/>
                <a:cs typeface="Overpass Bold" pitchFamily="34" charset="-120"/>
              </a:rPr>
              <a:t>Climate Goals</a:t>
            </a:r>
            <a:endParaRPr lang="en-US" sz="1850" dirty="0"/>
          </a:p>
        </p:txBody>
      </p:sp>
      <p:sp>
        <p:nvSpPr>
          <p:cNvPr id="9" name="Text 5"/>
          <p:cNvSpPr/>
          <p:nvPr/>
        </p:nvSpPr>
        <p:spPr>
          <a:xfrm>
            <a:off x="822484" y="2781181"/>
            <a:ext cx="7499033" cy="204192"/>
          </a:xfrm>
          <a:prstGeom prst="rect">
            <a:avLst/>
          </a:prstGeom>
          <a:noFill/>
          <a:ln/>
        </p:spPr>
        <p:txBody>
          <a:bodyPr wrap="none" lIns="0" tIns="0" rIns="0" bIns="0" rtlCol="0" anchor="t"/>
          <a:lstStyle/>
          <a:p>
            <a:pPr algn="l" indent="0" marL="0">
              <a:lnSpc>
                <a:spcPts val="1600"/>
              </a:lnSpc>
              <a:buNone/>
            </a:pPr>
            <a:r>
              <a:rPr lang="en-US" sz="1000" dirty="0">
                <a:solidFill>
                  <a:srgbClr val="E5E0DF"/>
                </a:solidFill>
                <a:latin typeface="Overpass" pitchFamily="34" charset="0"/>
                <a:ea typeface="Overpass" pitchFamily="34" charset="-122"/>
                <a:cs typeface="Overpass" pitchFamily="34" charset="-120"/>
              </a:rPr>
              <a:t>Key indicators for tracking progress towards the Paris Agreement's 2°C temperature goals.</a:t>
            </a:r>
            <a:endParaRPr lang="en-US" sz="1000" dirty="0"/>
          </a:p>
        </p:txBody>
      </p:sp>
      <p:sp>
        <p:nvSpPr>
          <p:cNvPr id="10" name="Shape 6"/>
          <p:cNvSpPr/>
          <p:nvPr/>
        </p:nvSpPr>
        <p:spPr>
          <a:xfrm>
            <a:off x="687229" y="3248263"/>
            <a:ext cx="7769542" cy="1362075"/>
          </a:xfrm>
          <a:prstGeom prst="roundRect">
            <a:avLst>
              <a:gd name="adj" fmla="val 3936"/>
            </a:avLst>
          </a:prstGeom>
          <a:solidFill>
            <a:srgbClr val="7E023C"/>
          </a:solidFill>
          <a:ln w="7620">
            <a:solidFill>
              <a:srgbClr val="971B55"/>
            </a:solidFill>
            <a:prstDash val="solid"/>
          </a:ln>
        </p:spPr>
      </p:sp>
      <p:sp>
        <p:nvSpPr>
          <p:cNvPr id="11" name="Shape 7"/>
          <p:cNvSpPr/>
          <p:nvPr/>
        </p:nvSpPr>
        <p:spPr>
          <a:xfrm>
            <a:off x="822484" y="3383518"/>
            <a:ext cx="382905" cy="382905"/>
          </a:xfrm>
          <a:prstGeom prst="roundRect">
            <a:avLst>
              <a:gd name="adj" fmla="val 23878209"/>
            </a:avLst>
          </a:prstGeom>
          <a:solidFill>
            <a:srgbClr val="F20374"/>
          </a:solidFill>
          <a:ln/>
        </p:spPr>
      </p:sp>
      <p:pic>
        <p:nvPicPr>
          <p:cNvPr id="12"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27735" y="3488769"/>
            <a:ext cx="172283" cy="172283"/>
          </a:xfrm>
          <a:prstGeom prst="rect">
            <a:avLst/>
          </a:prstGeom>
        </p:spPr>
      </p:pic>
      <p:sp>
        <p:nvSpPr>
          <p:cNvPr id="13" name="Text 8"/>
          <p:cNvSpPr/>
          <p:nvPr/>
        </p:nvSpPr>
        <p:spPr>
          <a:xfrm>
            <a:off x="822484" y="3894058"/>
            <a:ext cx="2402681" cy="300276"/>
          </a:xfrm>
          <a:prstGeom prst="rect">
            <a:avLst/>
          </a:prstGeom>
          <a:noFill/>
          <a:ln/>
        </p:spPr>
        <p:txBody>
          <a:bodyPr wrap="none" lIns="0" tIns="0" rIns="0" bIns="0" rtlCol="0" anchor="t"/>
          <a:lstStyle/>
          <a:p>
            <a:pPr algn="l" indent="0" marL="0">
              <a:lnSpc>
                <a:spcPts val="2350"/>
              </a:lnSpc>
              <a:buNone/>
            </a:pPr>
            <a:r>
              <a:rPr lang="en-US" sz="1850" b="1" dirty="0">
                <a:solidFill>
                  <a:srgbClr val="E5E0DF"/>
                </a:solidFill>
                <a:latin typeface="Overpass Bold" pitchFamily="34" charset="0"/>
                <a:ea typeface="Overpass Bold" pitchFamily="34" charset="-122"/>
                <a:cs typeface="Overpass Bold" pitchFamily="34" charset="-120"/>
              </a:rPr>
              <a:t>Empirical Basis</a:t>
            </a:r>
            <a:endParaRPr lang="en-US" sz="1850" dirty="0"/>
          </a:p>
        </p:txBody>
      </p:sp>
      <p:sp>
        <p:nvSpPr>
          <p:cNvPr id="14" name="Text 9"/>
          <p:cNvSpPr/>
          <p:nvPr/>
        </p:nvSpPr>
        <p:spPr>
          <a:xfrm>
            <a:off x="822484" y="4270891"/>
            <a:ext cx="7499033" cy="204192"/>
          </a:xfrm>
          <a:prstGeom prst="rect">
            <a:avLst/>
          </a:prstGeom>
          <a:noFill/>
          <a:ln/>
        </p:spPr>
        <p:txBody>
          <a:bodyPr wrap="none" lIns="0" tIns="0" rIns="0" bIns="0" rtlCol="0" anchor="t"/>
          <a:lstStyle/>
          <a:p>
            <a:pPr algn="l" indent="0" marL="0">
              <a:lnSpc>
                <a:spcPts val="1600"/>
              </a:lnSpc>
              <a:buNone/>
            </a:pPr>
            <a:r>
              <a:rPr lang="en-US" sz="1000" dirty="0">
                <a:solidFill>
                  <a:srgbClr val="E5E0DF"/>
                </a:solidFill>
                <a:latin typeface="Overpass" pitchFamily="34" charset="0"/>
                <a:ea typeface="Overpass" pitchFamily="34" charset="-122"/>
                <a:cs typeface="Overpass" pitchFamily="34" charset="-120"/>
              </a:rPr>
              <a:t>Studying if economic development has become less carbon-intensive, central to decoupling debates.</a:t>
            </a:r>
            <a:endParaRPr lang="en-US" sz="1000" dirty="0"/>
          </a:p>
        </p:txBody>
      </p:sp>
      <p:sp>
        <p:nvSpPr>
          <p:cNvPr id="15" name="Shape 10"/>
          <p:cNvSpPr/>
          <p:nvPr/>
        </p:nvSpPr>
        <p:spPr>
          <a:xfrm>
            <a:off x="687229" y="4737973"/>
            <a:ext cx="7769542" cy="1362075"/>
          </a:xfrm>
          <a:prstGeom prst="roundRect">
            <a:avLst>
              <a:gd name="adj" fmla="val 3936"/>
            </a:avLst>
          </a:prstGeom>
          <a:solidFill>
            <a:srgbClr val="7E023C"/>
          </a:solidFill>
          <a:ln w="7620">
            <a:solidFill>
              <a:srgbClr val="971B55"/>
            </a:solidFill>
            <a:prstDash val="solid"/>
          </a:ln>
        </p:spPr>
      </p:sp>
      <p:sp>
        <p:nvSpPr>
          <p:cNvPr id="16" name="Shape 11"/>
          <p:cNvSpPr/>
          <p:nvPr/>
        </p:nvSpPr>
        <p:spPr>
          <a:xfrm>
            <a:off x="822484" y="4873228"/>
            <a:ext cx="382905" cy="382905"/>
          </a:xfrm>
          <a:prstGeom prst="roundRect">
            <a:avLst>
              <a:gd name="adj" fmla="val 23878209"/>
            </a:avLst>
          </a:prstGeom>
          <a:solidFill>
            <a:srgbClr val="F20374"/>
          </a:solidFill>
          <a:ln/>
        </p:spPr>
      </p:sp>
      <p:pic>
        <p:nvPicPr>
          <p:cNvPr id="17"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27735" y="4978479"/>
            <a:ext cx="172283" cy="172283"/>
          </a:xfrm>
          <a:prstGeom prst="rect">
            <a:avLst/>
          </a:prstGeom>
        </p:spPr>
      </p:pic>
      <p:sp>
        <p:nvSpPr>
          <p:cNvPr id="18" name="Text 12"/>
          <p:cNvSpPr/>
          <p:nvPr/>
        </p:nvSpPr>
        <p:spPr>
          <a:xfrm>
            <a:off x="822484" y="5383768"/>
            <a:ext cx="2402681" cy="300276"/>
          </a:xfrm>
          <a:prstGeom prst="rect">
            <a:avLst/>
          </a:prstGeom>
          <a:noFill/>
          <a:ln/>
        </p:spPr>
        <p:txBody>
          <a:bodyPr wrap="none" lIns="0" tIns="0" rIns="0" bIns="0" rtlCol="0" anchor="t"/>
          <a:lstStyle/>
          <a:p>
            <a:pPr algn="l" indent="0" marL="0">
              <a:lnSpc>
                <a:spcPts val="2350"/>
              </a:lnSpc>
              <a:buNone/>
            </a:pPr>
            <a:r>
              <a:rPr lang="en-US" sz="1850" b="1" dirty="0">
                <a:solidFill>
                  <a:srgbClr val="E5E0DF"/>
                </a:solidFill>
                <a:latin typeface="Overpass Bold" pitchFamily="34" charset="0"/>
                <a:ea typeface="Overpass Bold" pitchFamily="34" charset="-122"/>
                <a:cs typeface="Overpass Bold" pitchFamily="34" charset="-120"/>
              </a:rPr>
              <a:t>Global Impact</a:t>
            </a:r>
            <a:endParaRPr lang="en-US" sz="1850" dirty="0"/>
          </a:p>
        </p:txBody>
      </p:sp>
      <p:sp>
        <p:nvSpPr>
          <p:cNvPr id="19" name="Text 13"/>
          <p:cNvSpPr/>
          <p:nvPr/>
        </p:nvSpPr>
        <p:spPr>
          <a:xfrm>
            <a:off x="822484" y="5760601"/>
            <a:ext cx="7499033" cy="204192"/>
          </a:xfrm>
          <a:prstGeom prst="rect">
            <a:avLst/>
          </a:prstGeom>
          <a:noFill/>
          <a:ln/>
        </p:spPr>
        <p:txBody>
          <a:bodyPr wrap="none" lIns="0" tIns="0" rIns="0" bIns="0" rtlCol="0" anchor="t"/>
          <a:lstStyle/>
          <a:p>
            <a:pPr algn="l" indent="0" marL="0">
              <a:lnSpc>
                <a:spcPts val="1600"/>
              </a:lnSpc>
              <a:buNone/>
            </a:pPr>
            <a:r>
              <a:rPr lang="en-US" sz="1000" dirty="0">
                <a:solidFill>
                  <a:srgbClr val="E5E0DF"/>
                </a:solidFill>
                <a:latin typeface="Overpass" pitchFamily="34" charset="0"/>
                <a:ea typeface="Overpass" pitchFamily="34" charset="-122"/>
                <a:cs typeface="Overpass" pitchFamily="34" charset="-120"/>
              </a:rPr>
              <a:t>Chosen countries are major contributors to emissions, global GDP, energy use, and population.</a:t>
            </a:r>
            <a:endParaRPr lang="en-US" sz="1000" dirty="0"/>
          </a:p>
        </p:txBody>
      </p:sp>
      <p:sp>
        <p:nvSpPr>
          <p:cNvPr id="20" name="Shape 14"/>
          <p:cNvSpPr/>
          <p:nvPr/>
        </p:nvSpPr>
        <p:spPr>
          <a:xfrm>
            <a:off x="687229" y="6227683"/>
            <a:ext cx="7769542" cy="1362075"/>
          </a:xfrm>
          <a:prstGeom prst="roundRect">
            <a:avLst>
              <a:gd name="adj" fmla="val 3936"/>
            </a:avLst>
          </a:prstGeom>
          <a:solidFill>
            <a:srgbClr val="7E023C"/>
          </a:solidFill>
          <a:ln w="7620">
            <a:solidFill>
              <a:srgbClr val="971B55"/>
            </a:solidFill>
            <a:prstDash val="solid"/>
          </a:ln>
        </p:spPr>
      </p:sp>
      <p:sp>
        <p:nvSpPr>
          <p:cNvPr id="21" name="Shape 15"/>
          <p:cNvSpPr/>
          <p:nvPr/>
        </p:nvSpPr>
        <p:spPr>
          <a:xfrm>
            <a:off x="822484" y="6362938"/>
            <a:ext cx="382905" cy="382905"/>
          </a:xfrm>
          <a:prstGeom prst="roundRect">
            <a:avLst>
              <a:gd name="adj" fmla="val 23878209"/>
            </a:avLst>
          </a:prstGeom>
          <a:solidFill>
            <a:srgbClr val="F20374"/>
          </a:solidFill>
          <a:ln/>
        </p:spPr>
      </p:sp>
      <p:pic>
        <p:nvPicPr>
          <p:cNvPr id="22"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27735" y="6468189"/>
            <a:ext cx="172283" cy="172283"/>
          </a:xfrm>
          <a:prstGeom prst="rect">
            <a:avLst/>
          </a:prstGeom>
        </p:spPr>
      </p:pic>
      <p:sp>
        <p:nvSpPr>
          <p:cNvPr id="23" name="Text 16"/>
          <p:cNvSpPr/>
          <p:nvPr/>
        </p:nvSpPr>
        <p:spPr>
          <a:xfrm>
            <a:off x="822484" y="6873478"/>
            <a:ext cx="2402681" cy="300276"/>
          </a:xfrm>
          <a:prstGeom prst="rect">
            <a:avLst/>
          </a:prstGeom>
          <a:noFill/>
          <a:ln/>
        </p:spPr>
        <p:txBody>
          <a:bodyPr wrap="none" lIns="0" tIns="0" rIns="0" bIns="0" rtlCol="0" anchor="t"/>
          <a:lstStyle/>
          <a:p>
            <a:pPr algn="l" indent="0" marL="0">
              <a:lnSpc>
                <a:spcPts val="2350"/>
              </a:lnSpc>
              <a:buNone/>
            </a:pPr>
            <a:r>
              <a:rPr lang="en-US" sz="1850" b="1" dirty="0">
                <a:solidFill>
                  <a:srgbClr val="E5E0DF"/>
                </a:solidFill>
                <a:latin typeface="Overpass Bold" pitchFamily="34" charset="0"/>
                <a:ea typeface="Overpass Bold" pitchFamily="34" charset="-122"/>
                <a:cs typeface="Overpass Bold" pitchFamily="34" charset="-120"/>
              </a:rPr>
              <a:t>Policy Insights</a:t>
            </a:r>
            <a:endParaRPr lang="en-US" sz="1850" dirty="0"/>
          </a:p>
        </p:txBody>
      </p:sp>
      <p:sp>
        <p:nvSpPr>
          <p:cNvPr id="24" name="Text 17"/>
          <p:cNvSpPr/>
          <p:nvPr/>
        </p:nvSpPr>
        <p:spPr>
          <a:xfrm>
            <a:off x="822484" y="7250311"/>
            <a:ext cx="7499033" cy="204192"/>
          </a:xfrm>
          <a:prstGeom prst="rect">
            <a:avLst/>
          </a:prstGeom>
          <a:noFill/>
          <a:ln/>
        </p:spPr>
        <p:txBody>
          <a:bodyPr wrap="none" lIns="0" tIns="0" rIns="0" bIns="0" rtlCol="0" anchor="t"/>
          <a:lstStyle/>
          <a:p>
            <a:pPr algn="l" indent="0" marL="0">
              <a:lnSpc>
                <a:spcPts val="1600"/>
              </a:lnSpc>
              <a:buNone/>
            </a:pPr>
            <a:r>
              <a:rPr lang="en-US" sz="1000" dirty="0">
                <a:solidFill>
                  <a:srgbClr val="E5E0DF"/>
                </a:solidFill>
                <a:latin typeface="Overpass" pitchFamily="34" charset="0"/>
                <a:ea typeface="Overpass" pitchFamily="34" charset="-122"/>
                <a:cs typeface="Overpass" pitchFamily="34" charset="-120"/>
              </a:rPr>
              <a:t>Assessing the Paris Agreement's effectiveness and informing policy on burden-sharing and transition speed.</a:t>
            </a:r>
            <a:endParaRPr lang="en-US" sz="1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673418"/>
            <a:ext cx="6339245" cy="422315"/>
          </a:xfrm>
          <a:prstGeom prst="rect">
            <a:avLst/>
          </a:prstGeom>
          <a:noFill/>
          <a:ln/>
        </p:spPr>
        <p:txBody>
          <a:bodyPr wrap="none" lIns="0" tIns="0" rIns="0" bIns="0" rtlCol="0" anchor="t"/>
          <a:lstStyle/>
          <a:p>
            <a:pPr algn="l" indent="0" marL="0">
              <a:lnSpc>
                <a:spcPts val="3300"/>
              </a:lnSpc>
              <a:buNone/>
            </a:pPr>
            <a:r>
              <a:rPr lang="en-US" sz="2650" b="1" dirty="0">
                <a:solidFill>
                  <a:srgbClr val="FFFFFF"/>
                </a:solidFill>
                <a:latin typeface="Overpass Bold" pitchFamily="34" charset="0"/>
                <a:ea typeface="Overpass Bold" pitchFamily="34" charset="-122"/>
                <a:cs typeface="Overpass Bold" pitchFamily="34" charset="-120"/>
              </a:rPr>
              <a:t>Technical Implementation: Data Sources</a:t>
            </a:r>
            <a:endParaRPr lang="en-US" sz="2650" dirty="0"/>
          </a:p>
        </p:txBody>
      </p:sp>
      <p:sp>
        <p:nvSpPr>
          <p:cNvPr id="3" name="Text 1"/>
          <p:cNvSpPr/>
          <p:nvPr/>
        </p:nvSpPr>
        <p:spPr>
          <a:xfrm>
            <a:off x="837724" y="1454706"/>
            <a:ext cx="12954952" cy="574358"/>
          </a:xfrm>
          <a:prstGeom prst="rect">
            <a:avLst/>
          </a:prstGeom>
          <a:noFill/>
          <a:ln/>
        </p:spPr>
        <p:txBody>
          <a:bodyPr wrap="square" lIns="0" tIns="0" rIns="0" bIns="0" rtlCol="0" anchor="t"/>
          <a:lstStyle/>
          <a:p>
            <a:pPr algn="l" indent="0" marL="0">
              <a:lnSpc>
                <a:spcPts val="2250"/>
              </a:lnSpc>
              <a:buNone/>
            </a:pPr>
            <a:r>
              <a:rPr lang="en-US" sz="1400" dirty="0">
                <a:solidFill>
                  <a:srgbClr val="E5E0DF"/>
                </a:solidFill>
                <a:latin typeface="Overpass" pitchFamily="34" charset="0"/>
                <a:ea typeface="Overpass" pitchFamily="34" charset="-122"/>
                <a:cs typeface="Overpass" pitchFamily="34" charset="-120"/>
              </a:rPr>
              <a:t>This statistical analysis was conducted using Stata/MP 19.0. We used the Emissions Database for Global Atmospheric Research (EDGAR) for annual country-level time series on CO₂, CH₄, and N₂O emissions (1970–2024).</a:t>
            </a:r>
            <a:endParaRPr lang="en-US" sz="1400" dirty="0"/>
          </a:p>
        </p:txBody>
      </p:sp>
      <p:sp>
        <p:nvSpPr>
          <p:cNvPr id="4" name="Text 2"/>
          <p:cNvSpPr/>
          <p:nvPr/>
        </p:nvSpPr>
        <p:spPr>
          <a:xfrm>
            <a:off x="837724" y="2392561"/>
            <a:ext cx="5053132" cy="1435894"/>
          </a:xfrm>
          <a:prstGeom prst="rect">
            <a:avLst/>
          </a:prstGeom>
          <a:noFill/>
          <a:ln/>
        </p:spPr>
        <p:txBody>
          <a:bodyPr wrap="square" lIns="0" tIns="0" rIns="0" bIns="0" rtlCol="0" anchor="t"/>
          <a:lstStyle/>
          <a:p>
            <a:pPr algn="l" indent="0" marL="0">
              <a:lnSpc>
                <a:spcPts val="2250"/>
              </a:lnSpc>
              <a:buNone/>
            </a:pPr>
            <a:r>
              <a:rPr lang="en-US" sz="1400" dirty="0">
                <a:solidFill>
                  <a:srgbClr val="E5E0DF"/>
                </a:solidFill>
                <a:latin typeface="Overpass" pitchFamily="34" charset="0"/>
                <a:ea typeface="Overpass" pitchFamily="34" charset="-122"/>
                <a:cs typeface="Overpass" pitchFamily="34" charset="-120"/>
              </a:rPr>
              <a:t>For economic data, we utilised the World Bank World Development Indicators (WDI), specifically GDP per capita (annual % growth) for the same countries and years. These sources were merged by country code and year to construct a balanced panel.</a:t>
            </a:r>
            <a:endParaRPr lang="en-US" sz="1400" dirty="0"/>
          </a:p>
        </p:txBody>
      </p:sp>
      <p:sp>
        <p:nvSpPr>
          <p:cNvPr id="5" name="Text 3"/>
          <p:cNvSpPr/>
          <p:nvPr/>
        </p:nvSpPr>
        <p:spPr>
          <a:xfrm>
            <a:off x="6336387" y="2392561"/>
            <a:ext cx="7463790" cy="287179"/>
          </a:xfrm>
          <a:prstGeom prst="rect">
            <a:avLst/>
          </a:prstGeom>
          <a:noFill/>
          <a:ln/>
        </p:spPr>
        <p:txBody>
          <a:bodyPr wrap="none" lIns="0" tIns="0" rIns="0" bIns="0" rtlCol="0" anchor="t"/>
          <a:lstStyle/>
          <a:p>
            <a:pPr algn="l" indent="0" marL="0">
              <a:lnSpc>
                <a:spcPts val="2250"/>
              </a:lnSpc>
              <a:buNone/>
            </a:pPr>
            <a:endParaRPr lang="en-US" sz="1400" dirty="0"/>
          </a:p>
        </p:txBody>
      </p:sp>
      <p:pic>
        <p:nvPicPr>
          <p:cNvPr id="6" name="Image 0" descr="preencoded.png">    </p:cNvPr>
          <p:cNvPicPr>
            <a:picLocks noChangeAspect="1"/>
          </p:cNvPicPr>
          <p:nvPr/>
        </p:nvPicPr>
        <p:blipFill>
          <a:blip r:embed="rId1"/>
          <a:stretch>
            <a:fillRect/>
          </a:stretch>
        </p:blipFill>
        <p:spPr>
          <a:xfrm>
            <a:off x="6336387" y="2881670"/>
            <a:ext cx="5597843" cy="3696295"/>
          </a:xfrm>
          <a:prstGeom prst="rect">
            <a:avLst/>
          </a:prstGeom>
        </p:spPr>
      </p:pic>
      <p:sp>
        <p:nvSpPr>
          <p:cNvPr id="7" name="Text 4"/>
          <p:cNvSpPr/>
          <p:nvPr/>
        </p:nvSpPr>
        <p:spPr>
          <a:xfrm>
            <a:off x="837724" y="6981825"/>
            <a:ext cx="12954952" cy="574358"/>
          </a:xfrm>
          <a:prstGeom prst="rect">
            <a:avLst/>
          </a:prstGeom>
          <a:noFill/>
          <a:ln/>
        </p:spPr>
        <p:txBody>
          <a:bodyPr wrap="square" lIns="0" tIns="0" rIns="0" bIns="0" rtlCol="0" anchor="t"/>
          <a:lstStyle/>
          <a:p>
            <a:pPr algn="l" indent="0" marL="0">
              <a:lnSpc>
                <a:spcPts val="2250"/>
              </a:lnSpc>
              <a:buNone/>
            </a:pPr>
            <a:r>
              <a:rPr lang="en-US" sz="1400" dirty="0">
                <a:solidFill>
                  <a:srgbClr val="E5E0DF"/>
                </a:solidFill>
                <a:latin typeface="Overpass" pitchFamily="34" charset="0"/>
                <a:ea typeface="Overpass" pitchFamily="34" charset="-122"/>
                <a:cs typeface="Overpass" pitchFamily="34" charset="-120"/>
              </a:rPr>
              <a:t>Our workflow was organised into Stata do-files for reproducibility: import &amp; cleaning, merge, ranking, summarise, decoupling, and visualise. A master file allows re-running the entire workflow.</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746879"/>
            <a:ext cx="5476399" cy="450652"/>
          </a:xfrm>
          <a:prstGeom prst="rect">
            <a:avLst/>
          </a:prstGeom>
          <a:noFill/>
          <a:ln/>
        </p:spPr>
        <p:txBody>
          <a:bodyPr wrap="none" lIns="0" tIns="0" rIns="0" bIns="0" rtlCol="0" anchor="t"/>
          <a:lstStyle/>
          <a:p>
            <a:pPr algn="l" indent="0" marL="0">
              <a:lnSpc>
                <a:spcPts val="3500"/>
              </a:lnSpc>
              <a:buNone/>
            </a:pPr>
            <a:r>
              <a:rPr lang="en-US" sz="2800" b="1" dirty="0">
                <a:solidFill>
                  <a:srgbClr val="FFFFFF"/>
                </a:solidFill>
                <a:latin typeface="Overpass Bold" pitchFamily="34" charset="0"/>
                <a:ea typeface="Overpass Bold" pitchFamily="34" charset="-122"/>
                <a:cs typeface="Overpass Bold" pitchFamily="34" charset="-120"/>
              </a:rPr>
              <a:t>Data Preparation &amp; Management</a:t>
            </a:r>
            <a:endParaRPr lang="en-US" sz="2800" dirty="0"/>
          </a:p>
        </p:txBody>
      </p:sp>
      <p:sp>
        <p:nvSpPr>
          <p:cNvPr id="3" name="Text 1"/>
          <p:cNvSpPr/>
          <p:nvPr/>
        </p:nvSpPr>
        <p:spPr>
          <a:xfrm>
            <a:off x="837724" y="1484709"/>
            <a:ext cx="12954952" cy="612458"/>
          </a:xfrm>
          <a:prstGeom prst="rect">
            <a:avLst/>
          </a:prstGeom>
          <a:noFill/>
          <a:ln/>
        </p:spPr>
        <p:txBody>
          <a:bodyPr wrap="square" lIns="0" tIns="0" rIns="0" bIns="0" rtlCol="0" anchor="t"/>
          <a:lstStyle/>
          <a:p>
            <a:pPr algn="l" indent="0" marL="0">
              <a:lnSpc>
                <a:spcPts val="2400"/>
              </a:lnSpc>
              <a:buNone/>
            </a:pPr>
            <a:r>
              <a:rPr lang="en-US" sz="1500" dirty="0">
                <a:solidFill>
                  <a:srgbClr val="E5E0DF"/>
                </a:solidFill>
                <a:latin typeface="Overpass" pitchFamily="34" charset="0"/>
                <a:ea typeface="Overpass" pitchFamily="34" charset="-122"/>
                <a:cs typeface="Overpass" pitchFamily="34" charset="-120"/>
              </a:rPr>
              <a:t>Raw EDGAR Excel files for CO₂, CH₄, and N₂O emissions (1970–2024) posed import challenges due to multiple header rows and explanatory notes. We identified exact data ranges and used Stata's `cellrange()` and `firstrow` options for accurate import.</a:t>
            </a:r>
            <a:endParaRPr lang="en-US" sz="1500" dirty="0"/>
          </a:p>
        </p:txBody>
      </p:sp>
      <p:sp>
        <p:nvSpPr>
          <p:cNvPr id="4" name="Shape 2"/>
          <p:cNvSpPr/>
          <p:nvPr/>
        </p:nvSpPr>
        <p:spPr>
          <a:xfrm>
            <a:off x="837724" y="2312551"/>
            <a:ext cx="191453" cy="1148953"/>
          </a:xfrm>
          <a:prstGeom prst="roundRect">
            <a:avLst>
              <a:gd name="adj" fmla="val 42011"/>
            </a:avLst>
          </a:prstGeom>
          <a:solidFill>
            <a:srgbClr val="7E023C"/>
          </a:solidFill>
          <a:ln w="7620">
            <a:solidFill>
              <a:srgbClr val="971B55"/>
            </a:solidFill>
            <a:prstDash val="solid"/>
          </a:ln>
        </p:spPr>
      </p:sp>
      <p:sp>
        <p:nvSpPr>
          <p:cNvPr id="5" name="Text 3"/>
          <p:cNvSpPr/>
          <p:nvPr/>
        </p:nvSpPr>
        <p:spPr>
          <a:xfrm>
            <a:off x="1220629" y="2504003"/>
            <a:ext cx="2460188" cy="281583"/>
          </a:xfrm>
          <a:prstGeom prst="rect">
            <a:avLst/>
          </a:prstGeom>
          <a:noFill/>
          <a:ln/>
        </p:spPr>
        <p:txBody>
          <a:bodyPr wrap="none" lIns="0" tIns="0" rIns="0" bIns="0" rtlCol="0" anchor="t"/>
          <a:lstStyle/>
          <a:p>
            <a:pPr algn="l" indent="0" marL="0">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Variable Harmonisation</a:t>
            </a:r>
            <a:endParaRPr lang="en-US" sz="1750" dirty="0"/>
          </a:p>
        </p:txBody>
      </p:sp>
      <p:sp>
        <p:nvSpPr>
          <p:cNvPr id="6" name="Text 4"/>
          <p:cNvSpPr/>
          <p:nvPr/>
        </p:nvSpPr>
        <p:spPr>
          <a:xfrm>
            <a:off x="1220629" y="2900482"/>
            <a:ext cx="12572048" cy="306229"/>
          </a:xfrm>
          <a:prstGeom prst="rect">
            <a:avLst/>
          </a:prstGeom>
          <a:noFill/>
          <a:ln/>
        </p:spPr>
        <p:txBody>
          <a:bodyPr wrap="none" lIns="0" tIns="0" rIns="0" bIns="0" rtlCol="0" anchor="t"/>
          <a:lstStyle/>
          <a:p>
            <a:pPr algn="l" indent="0" marL="0">
              <a:lnSpc>
                <a:spcPts val="2400"/>
              </a:lnSpc>
              <a:buNone/>
            </a:pPr>
            <a:r>
              <a:rPr lang="en-US" sz="1500" dirty="0">
                <a:solidFill>
                  <a:srgbClr val="E5E0DF"/>
                </a:solidFill>
                <a:latin typeface="Overpass" pitchFamily="34" charset="0"/>
                <a:ea typeface="Overpass" pitchFamily="34" charset="-122"/>
                <a:cs typeface="Overpass" pitchFamily="34" charset="-120"/>
              </a:rPr>
              <a:t>Renamed variables and standardised formats for consistent analysis.</a:t>
            </a:r>
            <a:endParaRPr lang="en-US" sz="1500" dirty="0"/>
          </a:p>
        </p:txBody>
      </p:sp>
      <p:sp>
        <p:nvSpPr>
          <p:cNvPr id="7" name="Shape 5"/>
          <p:cNvSpPr/>
          <p:nvPr/>
        </p:nvSpPr>
        <p:spPr>
          <a:xfrm>
            <a:off x="1124903" y="3652957"/>
            <a:ext cx="191453" cy="1148953"/>
          </a:xfrm>
          <a:prstGeom prst="roundRect">
            <a:avLst>
              <a:gd name="adj" fmla="val 42011"/>
            </a:avLst>
          </a:prstGeom>
          <a:solidFill>
            <a:srgbClr val="7E023C"/>
          </a:solidFill>
          <a:ln w="7620">
            <a:solidFill>
              <a:srgbClr val="971B55"/>
            </a:solidFill>
            <a:prstDash val="solid"/>
          </a:ln>
        </p:spPr>
      </p:sp>
      <p:sp>
        <p:nvSpPr>
          <p:cNvPr id="8" name="Text 6"/>
          <p:cNvSpPr/>
          <p:nvPr/>
        </p:nvSpPr>
        <p:spPr>
          <a:xfrm>
            <a:off x="1507808" y="3844409"/>
            <a:ext cx="2252901" cy="281583"/>
          </a:xfrm>
          <a:prstGeom prst="rect">
            <a:avLst/>
          </a:prstGeom>
          <a:noFill/>
          <a:ln/>
        </p:spPr>
        <p:txBody>
          <a:bodyPr wrap="none" lIns="0" tIns="0" rIns="0" bIns="0" rtlCol="0" anchor="t"/>
          <a:lstStyle/>
          <a:p>
            <a:pPr algn="l" indent="0" marL="0">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Unit Conversion</a:t>
            </a:r>
            <a:endParaRPr lang="en-US" sz="1750" dirty="0"/>
          </a:p>
        </p:txBody>
      </p:sp>
      <p:sp>
        <p:nvSpPr>
          <p:cNvPr id="9" name="Text 7"/>
          <p:cNvSpPr/>
          <p:nvPr/>
        </p:nvSpPr>
        <p:spPr>
          <a:xfrm>
            <a:off x="1507808" y="4240887"/>
            <a:ext cx="12284869" cy="306229"/>
          </a:xfrm>
          <a:prstGeom prst="rect">
            <a:avLst/>
          </a:prstGeom>
          <a:noFill/>
          <a:ln/>
        </p:spPr>
        <p:txBody>
          <a:bodyPr wrap="none" lIns="0" tIns="0" rIns="0" bIns="0" rtlCol="0" anchor="t"/>
          <a:lstStyle/>
          <a:p>
            <a:pPr algn="l" indent="0" marL="0">
              <a:lnSpc>
                <a:spcPts val="2400"/>
              </a:lnSpc>
              <a:buNone/>
            </a:pPr>
            <a:r>
              <a:rPr lang="en-US" sz="1500" dirty="0">
                <a:solidFill>
                  <a:srgbClr val="E5E0DF"/>
                </a:solidFill>
                <a:latin typeface="Overpass" pitchFamily="34" charset="0"/>
                <a:ea typeface="Overpass" pitchFamily="34" charset="-122"/>
                <a:cs typeface="Overpass" pitchFamily="34" charset="-120"/>
              </a:rPr>
              <a:t>Converted emissions from gigagrams (Gg) to megatonnes (Mt) by dividing by 1,000 (1 Gg = 0.001 Mt).</a:t>
            </a:r>
            <a:endParaRPr lang="en-US" sz="1500" dirty="0"/>
          </a:p>
        </p:txBody>
      </p:sp>
      <p:sp>
        <p:nvSpPr>
          <p:cNvPr id="10" name="Shape 8"/>
          <p:cNvSpPr/>
          <p:nvPr/>
        </p:nvSpPr>
        <p:spPr>
          <a:xfrm>
            <a:off x="1412200" y="4993362"/>
            <a:ext cx="191453" cy="1148953"/>
          </a:xfrm>
          <a:prstGeom prst="roundRect">
            <a:avLst>
              <a:gd name="adj" fmla="val 42011"/>
            </a:avLst>
          </a:prstGeom>
          <a:solidFill>
            <a:srgbClr val="7E023C"/>
          </a:solidFill>
          <a:ln w="7620">
            <a:solidFill>
              <a:srgbClr val="971B55"/>
            </a:solidFill>
            <a:prstDash val="solid"/>
          </a:ln>
        </p:spPr>
      </p:sp>
      <p:sp>
        <p:nvSpPr>
          <p:cNvPr id="11" name="Text 9"/>
          <p:cNvSpPr/>
          <p:nvPr/>
        </p:nvSpPr>
        <p:spPr>
          <a:xfrm>
            <a:off x="1795105" y="5184815"/>
            <a:ext cx="2252901" cy="281583"/>
          </a:xfrm>
          <a:prstGeom prst="rect">
            <a:avLst/>
          </a:prstGeom>
          <a:noFill/>
          <a:ln/>
        </p:spPr>
        <p:txBody>
          <a:bodyPr wrap="none" lIns="0" tIns="0" rIns="0" bIns="0" rtlCol="0" anchor="t"/>
          <a:lstStyle/>
          <a:p>
            <a:pPr algn="l" indent="0" marL="0">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Dataset Merging</a:t>
            </a:r>
            <a:endParaRPr lang="en-US" sz="1750" dirty="0"/>
          </a:p>
        </p:txBody>
      </p:sp>
      <p:sp>
        <p:nvSpPr>
          <p:cNvPr id="12" name="Text 10"/>
          <p:cNvSpPr/>
          <p:nvPr/>
        </p:nvSpPr>
        <p:spPr>
          <a:xfrm>
            <a:off x="1795105" y="5581293"/>
            <a:ext cx="11997571" cy="306229"/>
          </a:xfrm>
          <a:prstGeom prst="rect">
            <a:avLst/>
          </a:prstGeom>
          <a:noFill/>
          <a:ln/>
        </p:spPr>
        <p:txBody>
          <a:bodyPr wrap="none" lIns="0" tIns="0" rIns="0" bIns="0" rtlCol="0" anchor="t"/>
          <a:lstStyle/>
          <a:p>
            <a:pPr algn="l" indent="0" marL="0">
              <a:lnSpc>
                <a:spcPts val="2400"/>
              </a:lnSpc>
              <a:buNone/>
            </a:pPr>
            <a:r>
              <a:rPr lang="en-US" sz="1500" dirty="0">
                <a:solidFill>
                  <a:srgbClr val="E5E0DF"/>
                </a:solidFill>
                <a:latin typeface="Overpass" pitchFamily="34" charset="0"/>
                <a:ea typeface="Overpass" pitchFamily="34" charset="-122"/>
                <a:cs typeface="Overpass" pitchFamily="34" charset="-120"/>
              </a:rPr>
              <a:t>Combined cleaned datasets into a single harmonised panel linking emissions and economic variables at the country-year level.</a:t>
            </a:r>
            <a:endParaRPr lang="en-US" sz="1500" dirty="0"/>
          </a:p>
        </p:txBody>
      </p:sp>
      <p:sp>
        <p:nvSpPr>
          <p:cNvPr id="13" name="Shape 11"/>
          <p:cNvSpPr/>
          <p:nvPr/>
        </p:nvSpPr>
        <p:spPr>
          <a:xfrm>
            <a:off x="1699379" y="6333768"/>
            <a:ext cx="191453" cy="1148953"/>
          </a:xfrm>
          <a:prstGeom prst="roundRect">
            <a:avLst>
              <a:gd name="adj" fmla="val 42011"/>
            </a:avLst>
          </a:prstGeom>
          <a:solidFill>
            <a:srgbClr val="7E023C"/>
          </a:solidFill>
          <a:ln w="7620">
            <a:solidFill>
              <a:srgbClr val="971B55"/>
            </a:solidFill>
            <a:prstDash val="solid"/>
          </a:ln>
        </p:spPr>
      </p:sp>
      <p:sp>
        <p:nvSpPr>
          <p:cNvPr id="14" name="Text 12"/>
          <p:cNvSpPr/>
          <p:nvPr/>
        </p:nvSpPr>
        <p:spPr>
          <a:xfrm>
            <a:off x="2082284" y="6525220"/>
            <a:ext cx="2252901" cy="281583"/>
          </a:xfrm>
          <a:prstGeom prst="rect">
            <a:avLst/>
          </a:prstGeom>
          <a:noFill/>
          <a:ln/>
        </p:spPr>
        <p:txBody>
          <a:bodyPr wrap="none" lIns="0" tIns="0" rIns="0" bIns="0" rtlCol="0" anchor="t"/>
          <a:lstStyle/>
          <a:p>
            <a:pPr algn="l" indent="0" marL="0">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Post-Paris Indicator</a:t>
            </a:r>
            <a:endParaRPr lang="en-US" sz="1750" dirty="0"/>
          </a:p>
        </p:txBody>
      </p:sp>
      <p:sp>
        <p:nvSpPr>
          <p:cNvPr id="15" name="Text 13"/>
          <p:cNvSpPr/>
          <p:nvPr/>
        </p:nvSpPr>
        <p:spPr>
          <a:xfrm>
            <a:off x="2082284" y="6921698"/>
            <a:ext cx="11710392" cy="306229"/>
          </a:xfrm>
          <a:prstGeom prst="rect">
            <a:avLst/>
          </a:prstGeom>
          <a:noFill/>
          <a:ln/>
        </p:spPr>
        <p:txBody>
          <a:bodyPr wrap="none" lIns="0" tIns="0" rIns="0" bIns="0" rtlCol="0" anchor="t"/>
          <a:lstStyle/>
          <a:p>
            <a:pPr algn="l" indent="0" marL="0">
              <a:lnSpc>
                <a:spcPts val="2400"/>
              </a:lnSpc>
              <a:buNone/>
            </a:pPr>
            <a:r>
              <a:rPr lang="en-US" sz="1500" dirty="0">
                <a:solidFill>
                  <a:srgbClr val="E5E0DF"/>
                </a:solidFill>
                <a:latin typeface="Overpass" pitchFamily="34" charset="0"/>
                <a:ea typeface="Overpass" pitchFamily="34" charset="-122"/>
                <a:cs typeface="Overpass" pitchFamily="34" charset="-120"/>
              </a:rPr>
              <a:t>Generated an indicator for the post-Paris Agreement period (after 2016) to distinguish observations.</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63178" y="620911"/>
            <a:ext cx="2794635" cy="289679"/>
          </a:xfrm>
          <a:prstGeom prst="rect">
            <a:avLst/>
          </a:prstGeom>
          <a:noFill/>
          <a:ln/>
        </p:spPr>
        <p:txBody>
          <a:bodyPr wrap="none" lIns="0" tIns="0" rIns="0" bIns="0" rtlCol="0" anchor="t"/>
          <a:lstStyle/>
          <a:p>
            <a:pPr algn="l" indent="0" marL="0">
              <a:lnSpc>
                <a:spcPts val="2250"/>
              </a:lnSpc>
              <a:buNone/>
            </a:pPr>
            <a:r>
              <a:rPr lang="en-US" sz="1800" b="1" dirty="0">
                <a:solidFill>
                  <a:srgbClr val="FFFFFF"/>
                </a:solidFill>
                <a:latin typeface="Overpass Bold" pitchFamily="34" charset="0"/>
                <a:ea typeface="Overpass Bold" pitchFamily="34" charset="-122"/>
                <a:cs typeface="Overpass Bold" pitchFamily="34" charset="-120"/>
              </a:rPr>
              <a:t>Country Sample Selection</a:t>
            </a:r>
            <a:endParaRPr lang="en-US" sz="1800" dirty="0"/>
          </a:p>
        </p:txBody>
      </p:sp>
      <p:sp>
        <p:nvSpPr>
          <p:cNvPr id="3" name="Text 1"/>
          <p:cNvSpPr/>
          <p:nvPr/>
        </p:nvSpPr>
        <p:spPr>
          <a:xfrm>
            <a:off x="663178" y="1156811"/>
            <a:ext cx="13304044" cy="393859"/>
          </a:xfrm>
          <a:prstGeom prst="rect">
            <a:avLst/>
          </a:prstGeom>
          <a:noFill/>
          <a:ln/>
        </p:spPr>
        <p:txBody>
          <a:bodyPr wrap="square" lIns="0" tIns="0" rIns="0" bIns="0" rtlCol="0" anchor="t"/>
          <a:lstStyle/>
          <a:p>
            <a:pPr algn="l" indent="0" marL="0">
              <a:lnSpc>
                <a:spcPts val="1550"/>
              </a:lnSpc>
              <a:buNone/>
            </a:pPr>
            <a:r>
              <a:rPr lang="en-US" sz="950" dirty="0">
                <a:solidFill>
                  <a:srgbClr val="E5E0DF"/>
                </a:solidFill>
                <a:latin typeface="Overpass" pitchFamily="34" charset="0"/>
                <a:ea typeface="Overpass" pitchFamily="34" charset="-122"/>
                <a:cs typeface="Overpass" pitchFamily="34" charset="-120"/>
              </a:rPr>
              <a:t>We selected a country sample transparently by computing average CO₂ emissions over a chosen reference period and ranking all countries. The 11 largest emitters were chosen as a core group, capturing a substantial share of global emissions and diverse economic structures.</a:t>
            </a:r>
            <a:endParaRPr lang="en-US" sz="950" dirty="0"/>
          </a:p>
        </p:txBody>
      </p:sp>
      <p:sp>
        <p:nvSpPr>
          <p:cNvPr id="4" name="Text 2"/>
          <p:cNvSpPr/>
          <p:nvPr/>
        </p:nvSpPr>
        <p:spPr>
          <a:xfrm>
            <a:off x="663178" y="1799987"/>
            <a:ext cx="4939903" cy="393859"/>
          </a:xfrm>
          <a:prstGeom prst="rect">
            <a:avLst/>
          </a:prstGeom>
          <a:noFill/>
          <a:ln/>
        </p:spPr>
        <p:txBody>
          <a:bodyPr wrap="square" lIns="0" tIns="0" rIns="0" bIns="0" rtlCol="0" anchor="t"/>
          <a:lstStyle/>
          <a:p>
            <a:pPr algn="l" indent="0" marL="0">
              <a:lnSpc>
                <a:spcPts val="1550"/>
              </a:lnSpc>
              <a:buNone/>
            </a:pPr>
            <a:r>
              <a:rPr lang="en-US" sz="950" dirty="0">
                <a:solidFill>
                  <a:srgbClr val="E5E0DF"/>
                </a:solidFill>
                <a:latin typeface="Overpass" pitchFamily="34" charset="0"/>
                <a:ea typeface="Overpass" pitchFamily="34" charset="-122"/>
                <a:cs typeface="Overpass" pitchFamily="34" charset="-120"/>
              </a:rPr>
              <a:t>The United Kingdom was manually added as a twelfth sample due to its relevance for this class. This list of 12 countries was saved and used as a filter for the analysis.</a:t>
            </a:r>
            <a:endParaRPr lang="en-US" sz="950" dirty="0"/>
          </a:p>
        </p:txBody>
      </p:sp>
      <p:sp>
        <p:nvSpPr>
          <p:cNvPr id="5" name="Text 3"/>
          <p:cNvSpPr/>
          <p:nvPr/>
        </p:nvSpPr>
        <p:spPr>
          <a:xfrm>
            <a:off x="663178" y="2304693"/>
            <a:ext cx="4939903" cy="196929"/>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E5E0DF"/>
                </a:solidFill>
                <a:latin typeface="Overpass" pitchFamily="34" charset="0"/>
                <a:ea typeface="Overpass" pitchFamily="34" charset="-122"/>
                <a:cs typeface="Overpass" pitchFamily="34" charset="-120"/>
              </a:rPr>
              <a:t>China</a:t>
            </a:r>
            <a:endParaRPr lang="en-US" sz="950" dirty="0"/>
          </a:p>
        </p:txBody>
      </p:sp>
      <p:sp>
        <p:nvSpPr>
          <p:cNvPr id="6" name="Text 4"/>
          <p:cNvSpPr/>
          <p:nvPr/>
        </p:nvSpPr>
        <p:spPr>
          <a:xfrm>
            <a:off x="663178" y="2544723"/>
            <a:ext cx="4939903" cy="196929"/>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E5E0DF"/>
                </a:solidFill>
                <a:latin typeface="Overpass" pitchFamily="34" charset="0"/>
                <a:ea typeface="Overpass" pitchFamily="34" charset="-122"/>
                <a:cs typeface="Overpass" pitchFamily="34" charset="-120"/>
              </a:rPr>
              <a:t>United States</a:t>
            </a:r>
            <a:endParaRPr lang="en-US" sz="950" dirty="0"/>
          </a:p>
        </p:txBody>
      </p:sp>
      <p:sp>
        <p:nvSpPr>
          <p:cNvPr id="7" name="Text 5"/>
          <p:cNvSpPr/>
          <p:nvPr/>
        </p:nvSpPr>
        <p:spPr>
          <a:xfrm>
            <a:off x="663178" y="2784753"/>
            <a:ext cx="4939903" cy="196929"/>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E5E0DF"/>
                </a:solidFill>
                <a:latin typeface="Overpass" pitchFamily="34" charset="0"/>
                <a:ea typeface="Overpass" pitchFamily="34" charset="-122"/>
                <a:cs typeface="Overpass" pitchFamily="34" charset="-120"/>
              </a:rPr>
              <a:t>India</a:t>
            </a:r>
            <a:endParaRPr lang="en-US" sz="950" dirty="0"/>
          </a:p>
        </p:txBody>
      </p:sp>
      <p:sp>
        <p:nvSpPr>
          <p:cNvPr id="8" name="Text 6"/>
          <p:cNvSpPr/>
          <p:nvPr/>
        </p:nvSpPr>
        <p:spPr>
          <a:xfrm>
            <a:off x="663178" y="3024783"/>
            <a:ext cx="4939903" cy="196929"/>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E5E0DF"/>
                </a:solidFill>
                <a:latin typeface="Overpass" pitchFamily="34" charset="0"/>
                <a:ea typeface="Overpass" pitchFamily="34" charset="-122"/>
                <a:cs typeface="Overpass" pitchFamily="34" charset="-120"/>
              </a:rPr>
              <a:t>Russian Federation</a:t>
            </a:r>
            <a:endParaRPr lang="en-US" sz="950" dirty="0"/>
          </a:p>
        </p:txBody>
      </p:sp>
      <p:sp>
        <p:nvSpPr>
          <p:cNvPr id="9" name="Text 7"/>
          <p:cNvSpPr/>
          <p:nvPr/>
        </p:nvSpPr>
        <p:spPr>
          <a:xfrm>
            <a:off x="663178" y="3264813"/>
            <a:ext cx="4939903" cy="196929"/>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E5E0DF"/>
                </a:solidFill>
                <a:latin typeface="Overpass" pitchFamily="34" charset="0"/>
                <a:ea typeface="Overpass" pitchFamily="34" charset="-122"/>
                <a:cs typeface="Overpass" pitchFamily="34" charset="-120"/>
              </a:rPr>
              <a:t>Japan</a:t>
            </a:r>
            <a:endParaRPr lang="en-US" sz="950" dirty="0"/>
          </a:p>
        </p:txBody>
      </p:sp>
      <p:sp>
        <p:nvSpPr>
          <p:cNvPr id="10" name="Text 8"/>
          <p:cNvSpPr/>
          <p:nvPr/>
        </p:nvSpPr>
        <p:spPr>
          <a:xfrm>
            <a:off x="663178" y="3504843"/>
            <a:ext cx="4939903" cy="196929"/>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E5E0DF"/>
                </a:solidFill>
                <a:latin typeface="Overpass" pitchFamily="34" charset="0"/>
                <a:ea typeface="Overpass" pitchFamily="34" charset="-122"/>
                <a:cs typeface="Overpass" pitchFamily="34" charset="-120"/>
              </a:rPr>
              <a:t>Iran, Islamic Republic of</a:t>
            </a:r>
            <a:endParaRPr lang="en-US" sz="950" dirty="0"/>
          </a:p>
        </p:txBody>
      </p:sp>
      <p:sp>
        <p:nvSpPr>
          <p:cNvPr id="11" name="Text 9"/>
          <p:cNvSpPr/>
          <p:nvPr/>
        </p:nvSpPr>
        <p:spPr>
          <a:xfrm>
            <a:off x="663178" y="3744873"/>
            <a:ext cx="4939903" cy="196929"/>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E5E0DF"/>
                </a:solidFill>
                <a:latin typeface="Overpass" pitchFamily="34" charset="0"/>
                <a:ea typeface="Overpass" pitchFamily="34" charset="-122"/>
                <a:cs typeface="Overpass" pitchFamily="34" charset="-120"/>
              </a:rPr>
              <a:t>Germany</a:t>
            </a:r>
            <a:endParaRPr lang="en-US" sz="950" dirty="0"/>
          </a:p>
        </p:txBody>
      </p:sp>
      <p:sp>
        <p:nvSpPr>
          <p:cNvPr id="12" name="Text 10"/>
          <p:cNvSpPr/>
          <p:nvPr/>
        </p:nvSpPr>
        <p:spPr>
          <a:xfrm>
            <a:off x="663178" y="3984903"/>
            <a:ext cx="4939903" cy="196929"/>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E5E0DF"/>
                </a:solidFill>
                <a:latin typeface="Overpass" pitchFamily="34" charset="0"/>
                <a:ea typeface="Overpass" pitchFamily="34" charset="-122"/>
                <a:cs typeface="Overpass" pitchFamily="34" charset="-120"/>
              </a:rPr>
              <a:t>Indonesia</a:t>
            </a:r>
            <a:endParaRPr lang="en-US" sz="950" dirty="0"/>
          </a:p>
        </p:txBody>
      </p:sp>
      <p:sp>
        <p:nvSpPr>
          <p:cNvPr id="13" name="Text 11"/>
          <p:cNvSpPr/>
          <p:nvPr/>
        </p:nvSpPr>
        <p:spPr>
          <a:xfrm>
            <a:off x="663178" y="4224933"/>
            <a:ext cx="4939903" cy="196929"/>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E5E0DF"/>
                </a:solidFill>
                <a:latin typeface="Overpass" pitchFamily="34" charset="0"/>
                <a:ea typeface="Overpass" pitchFamily="34" charset="-122"/>
                <a:cs typeface="Overpass" pitchFamily="34" charset="-120"/>
              </a:rPr>
              <a:t>Korea, Republic of</a:t>
            </a:r>
            <a:endParaRPr lang="en-US" sz="950" dirty="0"/>
          </a:p>
        </p:txBody>
      </p:sp>
      <p:sp>
        <p:nvSpPr>
          <p:cNvPr id="14" name="Text 12"/>
          <p:cNvSpPr/>
          <p:nvPr/>
        </p:nvSpPr>
        <p:spPr>
          <a:xfrm>
            <a:off x="663178" y="4464963"/>
            <a:ext cx="4939903" cy="196929"/>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E5E0DF"/>
                </a:solidFill>
                <a:latin typeface="Overpass" pitchFamily="34" charset="0"/>
                <a:ea typeface="Overpass" pitchFamily="34" charset="-122"/>
                <a:cs typeface="Overpass" pitchFamily="34" charset="-120"/>
              </a:rPr>
              <a:t>Saudi Arabia</a:t>
            </a:r>
            <a:endParaRPr lang="en-US" sz="950" dirty="0"/>
          </a:p>
        </p:txBody>
      </p:sp>
      <p:sp>
        <p:nvSpPr>
          <p:cNvPr id="15" name="Text 13"/>
          <p:cNvSpPr/>
          <p:nvPr/>
        </p:nvSpPr>
        <p:spPr>
          <a:xfrm>
            <a:off x="663178" y="4704993"/>
            <a:ext cx="4939903" cy="196929"/>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E5E0DF"/>
                </a:solidFill>
                <a:latin typeface="Overpass" pitchFamily="34" charset="0"/>
                <a:ea typeface="Overpass" pitchFamily="34" charset="-122"/>
                <a:cs typeface="Overpass" pitchFamily="34" charset="-120"/>
              </a:rPr>
              <a:t>Canada</a:t>
            </a:r>
            <a:endParaRPr lang="en-US" sz="950" dirty="0"/>
          </a:p>
        </p:txBody>
      </p:sp>
      <p:pic>
        <p:nvPicPr>
          <p:cNvPr id="16" name="Image 0" descr="preencoded.png">    </p:cNvPr>
          <p:cNvPicPr>
            <a:picLocks noChangeAspect="1"/>
          </p:cNvPicPr>
          <p:nvPr/>
        </p:nvPicPr>
        <p:blipFill>
          <a:blip r:embed="rId1"/>
          <a:stretch>
            <a:fillRect/>
          </a:stretch>
        </p:blipFill>
        <p:spPr>
          <a:xfrm>
            <a:off x="1918216" y="5040392"/>
            <a:ext cx="2429708" cy="2429708"/>
          </a:xfrm>
          <a:prstGeom prst="rect">
            <a:avLst/>
          </a:prstGeom>
        </p:spPr>
      </p:pic>
      <p:pic>
        <p:nvPicPr>
          <p:cNvPr id="17" name="Image 1" descr="preencoded.png">    </p:cNvPr>
          <p:cNvPicPr>
            <a:picLocks noChangeAspect="1"/>
          </p:cNvPicPr>
          <p:nvPr/>
        </p:nvPicPr>
        <p:blipFill>
          <a:blip r:embed="rId2"/>
          <a:stretch>
            <a:fillRect/>
          </a:stretch>
        </p:blipFill>
        <p:spPr>
          <a:xfrm>
            <a:off x="7943731" y="2784038"/>
            <a:ext cx="3998357" cy="372951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36269"/>
          </a:xfrm>
          <a:prstGeom prst="rect">
            <a:avLst/>
          </a:prstGeom>
        </p:spPr>
      </p:pic>
      <p:sp>
        <p:nvSpPr>
          <p:cNvPr id="3" name="Text 0"/>
          <p:cNvSpPr/>
          <p:nvPr/>
        </p:nvSpPr>
        <p:spPr>
          <a:xfrm>
            <a:off x="835462" y="3192661"/>
            <a:ext cx="6121837" cy="477441"/>
          </a:xfrm>
          <a:prstGeom prst="rect">
            <a:avLst/>
          </a:prstGeom>
          <a:noFill/>
          <a:ln/>
        </p:spPr>
        <p:txBody>
          <a:bodyPr wrap="none" lIns="0" tIns="0" rIns="0" bIns="0" rtlCol="0" anchor="t"/>
          <a:lstStyle/>
          <a:p>
            <a:pPr algn="l" indent="0" marL="0">
              <a:lnSpc>
                <a:spcPts val="3750"/>
              </a:lnSpc>
              <a:buNone/>
            </a:pPr>
            <a:r>
              <a:rPr lang="en-US" sz="3000" b="1" dirty="0">
                <a:solidFill>
                  <a:srgbClr val="FFFFFF"/>
                </a:solidFill>
                <a:latin typeface="Overpass Bold" pitchFamily="34" charset="0"/>
                <a:ea typeface="Overpass Bold" pitchFamily="34" charset="-122"/>
                <a:cs typeface="Overpass Bold" pitchFamily="34" charset="-120"/>
              </a:rPr>
              <a:t>Decoupling Analysis: Methodology</a:t>
            </a:r>
            <a:endParaRPr lang="en-US" sz="3000" dirty="0"/>
          </a:p>
        </p:txBody>
      </p:sp>
      <p:sp>
        <p:nvSpPr>
          <p:cNvPr id="4" name="Text 1"/>
          <p:cNvSpPr/>
          <p:nvPr/>
        </p:nvSpPr>
        <p:spPr>
          <a:xfrm>
            <a:off x="835462" y="3974425"/>
            <a:ext cx="12959477" cy="649129"/>
          </a:xfrm>
          <a:prstGeom prst="rect">
            <a:avLst/>
          </a:prstGeom>
          <a:noFill/>
          <a:ln/>
        </p:spPr>
        <p:txBody>
          <a:bodyPr wrap="square" lIns="0" tIns="0" rIns="0" bIns="0" rtlCol="0" anchor="t"/>
          <a:lstStyle/>
          <a:p>
            <a:pPr algn="l" indent="0" marL="0">
              <a:lnSpc>
                <a:spcPts val="2550"/>
              </a:lnSpc>
              <a:buNone/>
            </a:pPr>
            <a:r>
              <a:rPr lang="en-US" sz="1550" dirty="0">
                <a:solidFill>
                  <a:srgbClr val="E5E0DF"/>
                </a:solidFill>
                <a:latin typeface="Overpass" pitchFamily="34" charset="0"/>
                <a:ea typeface="Overpass" pitchFamily="34" charset="-122"/>
                <a:cs typeface="Overpass" pitchFamily="34" charset="-120"/>
              </a:rPr>
              <a:t>We created absolute and relative decoupling indicators for CO₂ and CH₄ at the country-year level. These indicators help assess progress towards decoupling economic growth from greenhouse gas emissions.</a:t>
            </a:r>
            <a:endParaRPr lang="en-US" sz="1550" dirty="0"/>
          </a:p>
        </p:txBody>
      </p:sp>
      <p:sp>
        <p:nvSpPr>
          <p:cNvPr id="5" name="Shape 2"/>
          <p:cNvSpPr/>
          <p:nvPr/>
        </p:nvSpPr>
        <p:spPr>
          <a:xfrm>
            <a:off x="835462" y="4851797"/>
            <a:ext cx="6378297" cy="1845231"/>
          </a:xfrm>
          <a:prstGeom prst="roundRect">
            <a:avLst>
              <a:gd name="adj" fmla="val 5947"/>
            </a:avLst>
          </a:prstGeom>
          <a:solidFill>
            <a:srgbClr val="252222">
              <a:alpha val="95000"/>
            </a:srgbClr>
          </a:solidFill>
          <a:ln w="22860">
            <a:solidFill>
              <a:srgbClr val="971B55"/>
            </a:solidFill>
            <a:prstDash val="solid"/>
          </a:ln>
        </p:spPr>
      </p:sp>
      <p:sp>
        <p:nvSpPr>
          <p:cNvPr id="6" name="Shape 3"/>
          <p:cNvSpPr/>
          <p:nvPr/>
        </p:nvSpPr>
        <p:spPr>
          <a:xfrm>
            <a:off x="812602" y="4851797"/>
            <a:ext cx="91440" cy="1845231"/>
          </a:xfrm>
          <a:prstGeom prst="roundRect">
            <a:avLst>
              <a:gd name="adj" fmla="val 93200"/>
            </a:avLst>
          </a:prstGeom>
          <a:solidFill>
            <a:srgbClr val="F20374"/>
          </a:solidFill>
          <a:ln/>
        </p:spPr>
      </p:sp>
      <p:sp>
        <p:nvSpPr>
          <p:cNvPr id="7" name="Text 4"/>
          <p:cNvSpPr/>
          <p:nvPr/>
        </p:nvSpPr>
        <p:spPr>
          <a:xfrm>
            <a:off x="1129784" y="5077539"/>
            <a:ext cx="2387084" cy="298371"/>
          </a:xfrm>
          <a:prstGeom prst="rect">
            <a:avLst/>
          </a:prstGeom>
          <a:noFill/>
          <a:ln/>
        </p:spPr>
        <p:txBody>
          <a:bodyPr wrap="none" lIns="0" tIns="0" rIns="0" bIns="0" rtlCol="0" anchor="t"/>
          <a:lstStyle/>
          <a:p>
            <a:pPr algn="l" indent="0" marL="0">
              <a:lnSpc>
                <a:spcPts val="2300"/>
              </a:lnSpc>
              <a:buNone/>
            </a:pPr>
            <a:r>
              <a:rPr lang="en-US" sz="1850" b="1" dirty="0">
                <a:solidFill>
                  <a:srgbClr val="E5E0DF"/>
                </a:solidFill>
                <a:latin typeface="Overpass Bold" pitchFamily="34" charset="0"/>
                <a:ea typeface="Overpass Bold" pitchFamily="34" charset="-122"/>
                <a:cs typeface="Overpass Bold" pitchFamily="34" charset="-120"/>
              </a:rPr>
              <a:t>Absolute Decoupling</a:t>
            </a:r>
            <a:endParaRPr lang="en-US" sz="1850" dirty="0"/>
          </a:p>
        </p:txBody>
      </p:sp>
      <p:sp>
        <p:nvSpPr>
          <p:cNvPr id="8" name="Text 5"/>
          <p:cNvSpPr/>
          <p:nvPr/>
        </p:nvSpPr>
        <p:spPr>
          <a:xfrm>
            <a:off x="1129784" y="5497592"/>
            <a:ext cx="5858232" cy="649129"/>
          </a:xfrm>
          <a:prstGeom prst="rect">
            <a:avLst/>
          </a:prstGeom>
          <a:noFill/>
          <a:ln/>
        </p:spPr>
        <p:txBody>
          <a:bodyPr wrap="square" lIns="0" tIns="0" rIns="0" bIns="0" rtlCol="0" anchor="t"/>
          <a:lstStyle/>
          <a:p>
            <a:pPr algn="l" indent="0" marL="0">
              <a:lnSpc>
                <a:spcPts val="2550"/>
              </a:lnSpc>
              <a:buNone/>
            </a:pPr>
            <a:r>
              <a:rPr lang="en-US" sz="1550" dirty="0">
                <a:solidFill>
                  <a:srgbClr val="E5E0DF"/>
                </a:solidFill>
                <a:latin typeface="Overpass" pitchFamily="34" charset="0"/>
                <a:ea typeface="Overpass" pitchFamily="34" charset="-122"/>
                <a:cs typeface="Overpass" pitchFamily="34" charset="-120"/>
              </a:rPr>
              <a:t>GDP grows while emissions fall. This represents a significant achievement in environmental policy.</a:t>
            </a:r>
            <a:endParaRPr lang="en-US" sz="1550" dirty="0"/>
          </a:p>
        </p:txBody>
      </p:sp>
      <p:sp>
        <p:nvSpPr>
          <p:cNvPr id="9" name="Shape 6"/>
          <p:cNvSpPr/>
          <p:nvPr/>
        </p:nvSpPr>
        <p:spPr>
          <a:xfrm>
            <a:off x="7416641" y="4851797"/>
            <a:ext cx="6378297" cy="1845231"/>
          </a:xfrm>
          <a:prstGeom prst="roundRect">
            <a:avLst>
              <a:gd name="adj" fmla="val 5947"/>
            </a:avLst>
          </a:prstGeom>
          <a:solidFill>
            <a:srgbClr val="252222">
              <a:alpha val="95000"/>
            </a:srgbClr>
          </a:solidFill>
          <a:ln w="22860">
            <a:solidFill>
              <a:srgbClr val="971B55"/>
            </a:solidFill>
            <a:prstDash val="solid"/>
          </a:ln>
        </p:spPr>
      </p:sp>
      <p:sp>
        <p:nvSpPr>
          <p:cNvPr id="10" name="Shape 7"/>
          <p:cNvSpPr/>
          <p:nvPr/>
        </p:nvSpPr>
        <p:spPr>
          <a:xfrm>
            <a:off x="7393781" y="4851797"/>
            <a:ext cx="91440" cy="1845231"/>
          </a:xfrm>
          <a:prstGeom prst="roundRect">
            <a:avLst>
              <a:gd name="adj" fmla="val 93200"/>
            </a:avLst>
          </a:prstGeom>
          <a:solidFill>
            <a:srgbClr val="F20374"/>
          </a:solidFill>
          <a:ln/>
        </p:spPr>
      </p:sp>
      <p:sp>
        <p:nvSpPr>
          <p:cNvPr id="11" name="Text 8"/>
          <p:cNvSpPr/>
          <p:nvPr/>
        </p:nvSpPr>
        <p:spPr>
          <a:xfrm>
            <a:off x="7710964" y="5077539"/>
            <a:ext cx="2387084" cy="298371"/>
          </a:xfrm>
          <a:prstGeom prst="rect">
            <a:avLst/>
          </a:prstGeom>
          <a:noFill/>
          <a:ln/>
        </p:spPr>
        <p:txBody>
          <a:bodyPr wrap="none" lIns="0" tIns="0" rIns="0" bIns="0" rtlCol="0" anchor="t"/>
          <a:lstStyle/>
          <a:p>
            <a:pPr algn="l" indent="0" marL="0">
              <a:lnSpc>
                <a:spcPts val="2300"/>
              </a:lnSpc>
              <a:buNone/>
            </a:pPr>
            <a:r>
              <a:rPr lang="en-US" sz="1850" b="1" dirty="0">
                <a:solidFill>
                  <a:srgbClr val="E5E0DF"/>
                </a:solidFill>
                <a:latin typeface="Overpass Bold" pitchFamily="34" charset="0"/>
                <a:ea typeface="Overpass Bold" pitchFamily="34" charset="-122"/>
                <a:cs typeface="Overpass Bold" pitchFamily="34" charset="-120"/>
              </a:rPr>
              <a:t>Relative Decoupling</a:t>
            </a:r>
            <a:endParaRPr lang="en-US" sz="1850" dirty="0"/>
          </a:p>
        </p:txBody>
      </p:sp>
      <p:sp>
        <p:nvSpPr>
          <p:cNvPr id="12" name="Text 9"/>
          <p:cNvSpPr/>
          <p:nvPr/>
        </p:nvSpPr>
        <p:spPr>
          <a:xfrm>
            <a:off x="7710964" y="5497592"/>
            <a:ext cx="5858232" cy="973693"/>
          </a:xfrm>
          <a:prstGeom prst="rect">
            <a:avLst/>
          </a:prstGeom>
          <a:noFill/>
          <a:ln/>
        </p:spPr>
        <p:txBody>
          <a:bodyPr wrap="square" lIns="0" tIns="0" rIns="0" bIns="0" rtlCol="0" anchor="t"/>
          <a:lstStyle/>
          <a:p>
            <a:pPr algn="l" indent="0" marL="0">
              <a:lnSpc>
                <a:spcPts val="2550"/>
              </a:lnSpc>
              <a:buNone/>
            </a:pPr>
            <a:r>
              <a:rPr lang="en-US" sz="1550" dirty="0">
                <a:solidFill>
                  <a:srgbClr val="E5E0DF"/>
                </a:solidFill>
                <a:latin typeface="Overpass" pitchFamily="34" charset="0"/>
                <a:ea typeface="Overpass" pitchFamily="34" charset="-122"/>
                <a:cs typeface="Overpass" pitchFamily="34" charset="-120"/>
              </a:rPr>
              <a:t>Both GDP and emissions grow, but emissions grow more slowly than GDP. This indicates a positive trend but not a complete separation.</a:t>
            </a:r>
            <a:endParaRPr lang="en-US" sz="1550" dirty="0"/>
          </a:p>
        </p:txBody>
      </p:sp>
      <p:sp>
        <p:nvSpPr>
          <p:cNvPr id="13" name="Text 10"/>
          <p:cNvSpPr/>
          <p:nvPr/>
        </p:nvSpPr>
        <p:spPr>
          <a:xfrm>
            <a:off x="835462" y="6925270"/>
            <a:ext cx="12959477" cy="649129"/>
          </a:xfrm>
          <a:prstGeom prst="rect">
            <a:avLst/>
          </a:prstGeom>
          <a:noFill/>
          <a:ln/>
        </p:spPr>
        <p:txBody>
          <a:bodyPr wrap="square" lIns="0" tIns="0" rIns="0" bIns="0" rtlCol="0" anchor="t"/>
          <a:lstStyle/>
          <a:p>
            <a:pPr algn="l" indent="0" marL="0">
              <a:lnSpc>
                <a:spcPts val="2550"/>
              </a:lnSpc>
              <a:buNone/>
            </a:pPr>
            <a:r>
              <a:rPr lang="en-US" sz="1550" dirty="0">
                <a:solidFill>
                  <a:srgbClr val="E5E0DF"/>
                </a:solidFill>
                <a:latin typeface="Overpass" pitchFamily="34" charset="0"/>
                <a:ea typeface="Overpass" pitchFamily="34" charset="-122"/>
                <a:cs typeface="Overpass" pitchFamily="34" charset="-120"/>
              </a:rPr>
              <a:t>Focusing on the Paris period (2016-2024), we counted for each country how many years exhibited absolute or relative decoupling. We then computed the share of post-Paris years with any decoupling, and the proportion of those years that were absolute.</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17828" y="564118"/>
            <a:ext cx="4521279" cy="313730"/>
          </a:xfrm>
          <a:prstGeom prst="rect">
            <a:avLst/>
          </a:prstGeom>
          <a:noFill/>
          <a:ln/>
        </p:spPr>
        <p:txBody>
          <a:bodyPr wrap="none" lIns="0" tIns="0" rIns="0" bIns="0" rtlCol="0" anchor="t"/>
          <a:lstStyle/>
          <a:p>
            <a:pPr algn="l" indent="0" marL="0">
              <a:lnSpc>
                <a:spcPts val="2450"/>
              </a:lnSpc>
              <a:buNone/>
            </a:pPr>
            <a:r>
              <a:rPr lang="en-US" sz="1950" b="1" dirty="0">
                <a:solidFill>
                  <a:srgbClr val="FFFFFF"/>
                </a:solidFill>
                <a:latin typeface="Overpass Bold" pitchFamily="34" charset="0"/>
                <a:ea typeface="Overpass Bold" pitchFamily="34" charset="-122"/>
                <a:cs typeface="Overpass Bold" pitchFamily="34" charset="-120"/>
              </a:rPr>
              <a:t>Key Findings: Emissions &amp; GDP Growth</a:t>
            </a:r>
            <a:endParaRPr lang="en-US" sz="1950" dirty="0"/>
          </a:p>
        </p:txBody>
      </p:sp>
      <p:sp>
        <p:nvSpPr>
          <p:cNvPr id="3" name="Text 1"/>
          <p:cNvSpPr/>
          <p:nvPr/>
        </p:nvSpPr>
        <p:spPr>
          <a:xfrm>
            <a:off x="717828" y="1144429"/>
            <a:ext cx="13194744" cy="213360"/>
          </a:xfrm>
          <a:prstGeom prst="rect">
            <a:avLst/>
          </a:prstGeom>
          <a:noFill/>
          <a:ln/>
        </p:spPr>
        <p:txBody>
          <a:bodyPr wrap="none" lIns="0" tIns="0" rIns="0" bIns="0" rtlCol="0" anchor="t"/>
          <a:lstStyle/>
          <a:p>
            <a:pPr algn="l" indent="0" marL="0">
              <a:lnSpc>
                <a:spcPts val="1650"/>
              </a:lnSpc>
              <a:buNone/>
            </a:pPr>
            <a:r>
              <a:rPr lang="en-US" sz="1000" dirty="0">
                <a:solidFill>
                  <a:srgbClr val="E5E0DF"/>
                </a:solidFill>
                <a:latin typeface="Overpass" pitchFamily="34" charset="0"/>
                <a:ea typeface="Overpass" pitchFamily="34" charset="-122"/>
                <a:cs typeface="Overpass" pitchFamily="34" charset="-120"/>
              </a:rPr>
              <a:t>Summary statistics reveal diverse CO₂ growth profiles among the selected countries. China and India show the highest average emissions with strong upward trends, particularly pre-Paris Agreement.</a:t>
            </a:r>
            <a:endParaRPr lang="en-US" sz="1000" dirty="0"/>
          </a:p>
        </p:txBody>
      </p:sp>
      <p:sp>
        <p:nvSpPr>
          <p:cNvPr id="4" name="Text 2"/>
          <p:cNvSpPr/>
          <p:nvPr/>
        </p:nvSpPr>
        <p:spPr>
          <a:xfrm>
            <a:off x="717828" y="1627584"/>
            <a:ext cx="4677013" cy="533400"/>
          </a:xfrm>
          <a:prstGeom prst="rect">
            <a:avLst/>
          </a:prstGeom>
          <a:noFill/>
          <a:ln/>
        </p:spPr>
        <p:txBody>
          <a:bodyPr wrap="square" lIns="0" tIns="0" rIns="0" bIns="0" rtlCol="0" anchor="t"/>
          <a:lstStyle/>
          <a:p>
            <a:pPr algn="l" indent="0" marL="0">
              <a:lnSpc>
                <a:spcPts val="2050"/>
              </a:lnSpc>
              <a:buNone/>
            </a:pPr>
            <a:r>
              <a:rPr lang="en-US" sz="1300" dirty="0">
                <a:solidFill>
                  <a:srgbClr val="E5E0DF"/>
                </a:solidFill>
                <a:latin typeface="Overpass" pitchFamily="34" charset="0"/>
                <a:ea typeface="Overpass" pitchFamily="34" charset="-122"/>
                <a:cs typeface="Overpass" pitchFamily="34" charset="-120"/>
              </a:rPr>
              <a:t>Indonesia, Iran, Korea, Russia, and Saudi Arabia also display high and volatile emissions growth.</a:t>
            </a:r>
            <a:endParaRPr lang="en-US" sz="1300" dirty="0"/>
          </a:p>
        </p:txBody>
      </p:sp>
      <p:sp>
        <p:nvSpPr>
          <p:cNvPr id="5" name="Text 3"/>
          <p:cNvSpPr/>
          <p:nvPr/>
        </p:nvSpPr>
        <p:spPr>
          <a:xfrm>
            <a:off x="717828" y="2280880"/>
            <a:ext cx="4677013" cy="1066800"/>
          </a:xfrm>
          <a:prstGeom prst="rect">
            <a:avLst/>
          </a:prstGeom>
          <a:noFill/>
          <a:ln/>
        </p:spPr>
        <p:txBody>
          <a:bodyPr wrap="square" lIns="0" tIns="0" rIns="0" bIns="0" rtlCol="0" anchor="t"/>
          <a:lstStyle/>
          <a:p>
            <a:pPr algn="l" indent="0" marL="0">
              <a:lnSpc>
                <a:spcPts val="2050"/>
              </a:lnSpc>
              <a:buNone/>
            </a:pPr>
            <a:r>
              <a:rPr lang="en-US" sz="1300" dirty="0">
                <a:solidFill>
                  <a:srgbClr val="E5E0DF"/>
                </a:solidFill>
                <a:latin typeface="Overpass" pitchFamily="34" charset="0"/>
                <a:ea typeface="Overpass" pitchFamily="34" charset="-122"/>
                <a:cs typeface="Overpass" pitchFamily="34" charset="-120"/>
              </a:rPr>
              <a:t>In contrast, Germany, the UK, Japan, Canada, and the US exhibit much lower average CO₂ growth, with several cases showing flat or declining emissions post-Paris, even as GDP continues to grow.</a:t>
            </a:r>
            <a:endParaRPr lang="en-US" sz="1300" dirty="0"/>
          </a:p>
        </p:txBody>
      </p:sp>
      <p:sp>
        <p:nvSpPr>
          <p:cNvPr id="6" name="Text 4"/>
          <p:cNvSpPr/>
          <p:nvPr/>
        </p:nvSpPr>
        <p:spPr>
          <a:xfrm>
            <a:off x="5727740" y="1627584"/>
            <a:ext cx="8192333" cy="213360"/>
          </a:xfrm>
          <a:prstGeom prst="rect">
            <a:avLst/>
          </a:prstGeom>
          <a:noFill/>
          <a:ln/>
        </p:spPr>
        <p:txBody>
          <a:bodyPr wrap="none" lIns="0" tIns="0" rIns="0" bIns="0" rtlCol="0" anchor="t"/>
          <a:lstStyle/>
          <a:p>
            <a:pPr algn="l" indent="0" marL="0">
              <a:lnSpc>
                <a:spcPts val="1650"/>
              </a:lnSpc>
              <a:buNone/>
            </a:pPr>
            <a:endParaRPr lang="en-US" sz="1000" dirty="0"/>
          </a:p>
        </p:txBody>
      </p:sp>
      <p:pic>
        <p:nvPicPr>
          <p:cNvPr id="7" name="Image 0" descr="preencoded.png">    </p:cNvPr>
          <p:cNvPicPr>
            <a:picLocks noChangeAspect="1"/>
          </p:cNvPicPr>
          <p:nvPr/>
        </p:nvPicPr>
        <p:blipFill>
          <a:blip r:embed="rId1"/>
          <a:stretch>
            <a:fillRect/>
          </a:stretch>
        </p:blipFill>
        <p:spPr>
          <a:xfrm>
            <a:off x="7608689" y="1990844"/>
            <a:ext cx="4430316" cy="4948118"/>
          </a:xfrm>
          <a:prstGeom prst="rect">
            <a:avLst/>
          </a:prstGeom>
        </p:spPr>
      </p:pic>
      <p:sp>
        <p:nvSpPr>
          <p:cNvPr id="8" name="Text 5"/>
          <p:cNvSpPr/>
          <p:nvPr/>
        </p:nvSpPr>
        <p:spPr>
          <a:xfrm>
            <a:off x="717828" y="7238762"/>
            <a:ext cx="13194744" cy="426720"/>
          </a:xfrm>
          <a:prstGeom prst="rect">
            <a:avLst/>
          </a:prstGeom>
          <a:noFill/>
          <a:ln/>
        </p:spPr>
        <p:txBody>
          <a:bodyPr wrap="square" lIns="0" tIns="0" rIns="0" bIns="0" rtlCol="0" anchor="t"/>
          <a:lstStyle/>
          <a:p>
            <a:pPr algn="l" indent="0" marL="0">
              <a:lnSpc>
                <a:spcPts val="1650"/>
              </a:lnSpc>
              <a:buNone/>
            </a:pPr>
            <a:r>
              <a:rPr lang="en-US" sz="1000" dirty="0">
                <a:solidFill>
                  <a:srgbClr val="E5E0DF"/>
                </a:solidFill>
                <a:latin typeface="Overpass" pitchFamily="34" charset="0"/>
                <a:ea typeface="Overpass" pitchFamily="34" charset="-122"/>
                <a:cs typeface="Overpass" pitchFamily="34" charset="-120"/>
              </a:rPr>
              <a:t>CO₂ growth is generally more volatile than GDP growth, especially in Indonesia and Korea. Only Iran, Russia, and Saudi Arabia show GDP growth as more volatile than CO₂ emissions, reflecting their resource-dependent economies.</a:t>
            </a:r>
            <a:endParaRPr lang="en-US" sz="1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20341" y="644485"/>
            <a:ext cx="4035147" cy="358497"/>
          </a:xfrm>
          <a:prstGeom prst="rect">
            <a:avLst/>
          </a:prstGeom>
          <a:noFill/>
          <a:ln/>
        </p:spPr>
        <p:txBody>
          <a:bodyPr wrap="none" lIns="0" tIns="0" rIns="0" bIns="0" rtlCol="0" anchor="t"/>
          <a:lstStyle/>
          <a:p>
            <a:pPr algn="l" indent="0" marL="0">
              <a:lnSpc>
                <a:spcPts val="2800"/>
              </a:lnSpc>
              <a:buNone/>
            </a:pPr>
            <a:r>
              <a:rPr lang="en-US" sz="2250" b="1" dirty="0">
                <a:solidFill>
                  <a:srgbClr val="FFFFFF"/>
                </a:solidFill>
                <a:latin typeface="Overpass Bold" pitchFamily="34" charset="0"/>
                <a:ea typeface="Overpass Bold" pitchFamily="34" charset="-122"/>
                <a:cs typeface="Overpass Bold" pitchFamily="34" charset="-120"/>
              </a:rPr>
              <a:t>Visualising Decoupling Trends</a:t>
            </a:r>
            <a:endParaRPr lang="en-US" sz="2250" dirty="0"/>
          </a:p>
        </p:txBody>
      </p:sp>
      <p:pic>
        <p:nvPicPr>
          <p:cNvPr id="3" name="Image 0" descr="preencoded.png">    </p:cNvPr>
          <p:cNvPicPr>
            <a:picLocks noChangeAspect="1"/>
          </p:cNvPicPr>
          <p:nvPr/>
        </p:nvPicPr>
        <p:blipFill>
          <a:blip r:embed="rId1"/>
          <a:stretch>
            <a:fillRect/>
          </a:stretch>
        </p:blipFill>
        <p:spPr>
          <a:xfrm>
            <a:off x="2012513" y="1402794"/>
            <a:ext cx="4428173" cy="2653427"/>
          </a:xfrm>
          <a:prstGeom prst="rect">
            <a:avLst/>
          </a:prstGeom>
        </p:spPr>
      </p:pic>
      <p:pic>
        <p:nvPicPr>
          <p:cNvPr id="4" name="Image 1" descr="preencoded.png">    </p:cNvPr>
          <p:cNvPicPr>
            <a:picLocks noChangeAspect="1"/>
          </p:cNvPicPr>
          <p:nvPr/>
        </p:nvPicPr>
        <p:blipFill>
          <a:blip r:embed="rId2"/>
          <a:stretch>
            <a:fillRect/>
          </a:stretch>
        </p:blipFill>
        <p:spPr>
          <a:xfrm>
            <a:off x="2012513" y="4227552"/>
            <a:ext cx="4428173" cy="2656880"/>
          </a:xfrm>
          <a:prstGeom prst="rect">
            <a:avLst/>
          </a:prstGeom>
        </p:spPr>
      </p:pic>
      <p:sp>
        <p:nvSpPr>
          <p:cNvPr id="5" name="Text 1"/>
          <p:cNvSpPr/>
          <p:nvPr/>
        </p:nvSpPr>
        <p:spPr>
          <a:xfrm>
            <a:off x="8012311" y="1368504"/>
            <a:ext cx="5805249" cy="914400"/>
          </a:xfrm>
          <a:prstGeom prst="rect">
            <a:avLst/>
          </a:prstGeom>
          <a:noFill/>
          <a:ln/>
        </p:spPr>
        <p:txBody>
          <a:bodyPr wrap="square" lIns="0" tIns="0" rIns="0" bIns="0" rtlCol="0" anchor="t"/>
          <a:lstStyle/>
          <a:p>
            <a:pPr algn="l" indent="0" marL="0">
              <a:lnSpc>
                <a:spcPts val="2350"/>
              </a:lnSpc>
              <a:buNone/>
            </a:pPr>
            <a:r>
              <a:rPr lang="en-US" sz="1450" dirty="0">
                <a:solidFill>
                  <a:srgbClr val="E5E0DF"/>
                </a:solidFill>
                <a:latin typeface="Overpass" pitchFamily="34" charset="0"/>
                <a:ea typeface="Overpass" pitchFamily="34" charset="-122"/>
                <a:cs typeface="Overpass" pitchFamily="34" charset="-120"/>
              </a:rPr>
              <a:t>Time-series graphs plot CO₂ emissions and annual GDP growth on dual y-axes for each country, with a vertical line in 2016 marking the Paris Agreement. These visuals highlight differing dynamics.</a:t>
            </a:r>
            <a:endParaRPr lang="en-US" sz="1450" dirty="0"/>
          </a:p>
        </p:txBody>
      </p:sp>
      <p:sp>
        <p:nvSpPr>
          <p:cNvPr id="6" name="Text 2"/>
          <p:cNvSpPr/>
          <p:nvPr/>
        </p:nvSpPr>
        <p:spPr>
          <a:xfrm>
            <a:off x="8012311" y="2419945"/>
            <a:ext cx="5805249" cy="1219200"/>
          </a:xfrm>
          <a:prstGeom prst="rect">
            <a:avLst/>
          </a:prstGeom>
          <a:noFill/>
          <a:ln/>
        </p:spPr>
        <p:txBody>
          <a:bodyPr wrap="square" lIns="0" tIns="0" rIns="0" bIns="0" rtlCol="0" anchor="t"/>
          <a:lstStyle/>
          <a:p>
            <a:pPr algn="l" indent="0" marL="0">
              <a:lnSpc>
                <a:spcPts val="2350"/>
              </a:lnSpc>
              <a:buNone/>
            </a:pPr>
            <a:r>
              <a:rPr lang="en-US" sz="1450" dirty="0">
                <a:solidFill>
                  <a:srgbClr val="E5E0DF"/>
                </a:solidFill>
                <a:latin typeface="Overpass" pitchFamily="34" charset="0"/>
                <a:ea typeface="Overpass" pitchFamily="34" charset="-122"/>
                <a:cs typeface="Overpass" pitchFamily="34" charset="-120"/>
              </a:rPr>
              <a:t>The UK and Germany show clear downward CO₂ trends post-2015 despite fluctuating GDP. Japan's emissions peaked in the early 2010s and then fell. India and Russia continue to show steep increases in CO₂.</a:t>
            </a:r>
            <a:endParaRPr lang="en-US" sz="1450" dirty="0"/>
          </a:p>
        </p:txBody>
      </p:sp>
      <p:sp>
        <p:nvSpPr>
          <p:cNvPr id="7" name="Text 3"/>
          <p:cNvSpPr/>
          <p:nvPr/>
        </p:nvSpPr>
        <p:spPr>
          <a:xfrm>
            <a:off x="8012311" y="3776186"/>
            <a:ext cx="5805249" cy="304800"/>
          </a:xfrm>
          <a:prstGeom prst="rect">
            <a:avLst/>
          </a:prstGeom>
          <a:noFill/>
          <a:ln/>
        </p:spPr>
        <p:txBody>
          <a:bodyPr wrap="none" lIns="0" tIns="0" rIns="0" bIns="0" rtlCol="0" anchor="t"/>
          <a:lstStyle/>
          <a:p>
            <a:pPr algn="l" indent="0" marL="0">
              <a:lnSpc>
                <a:spcPts val="2350"/>
              </a:lnSpc>
              <a:buNone/>
            </a:pPr>
            <a:endParaRPr lang="en-US" sz="1450" dirty="0"/>
          </a:p>
        </p:txBody>
      </p:sp>
      <p:sp>
        <p:nvSpPr>
          <p:cNvPr id="8" name="Text 4"/>
          <p:cNvSpPr/>
          <p:nvPr/>
        </p:nvSpPr>
        <p:spPr>
          <a:xfrm>
            <a:off x="8012311" y="4218027"/>
            <a:ext cx="5805249" cy="1828800"/>
          </a:xfrm>
          <a:prstGeom prst="rect">
            <a:avLst/>
          </a:prstGeom>
          <a:noFill/>
          <a:ln/>
        </p:spPr>
        <p:txBody>
          <a:bodyPr wrap="square" lIns="0" tIns="0" rIns="0" bIns="0" rtlCol="0" anchor="t"/>
          <a:lstStyle/>
          <a:p>
            <a:pPr algn="l" indent="0" marL="0">
              <a:lnSpc>
                <a:spcPts val="2350"/>
              </a:lnSpc>
              <a:buNone/>
            </a:pPr>
            <a:r>
              <a:rPr lang="en-US" sz="1450" dirty="0">
                <a:solidFill>
                  <a:srgbClr val="E5E0DF"/>
                </a:solidFill>
                <a:latin typeface="Overpass" pitchFamily="34" charset="0"/>
                <a:ea typeface="Overpass" pitchFamily="34" charset="-122"/>
                <a:cs typeface="Overpass" pitchFamily="34" charset="-120"/>
              </a:rPr>
              <a:t>Meanwhile, CH₄ and N₂O emissions are broadly flat or slowly declining, while annual GDP growth fluctuates strongly. There is no systematic pattern of emissions falling when GDP rises, suggesting methane and nitrous oxide are only weakly linked to short‑run macroeconomic cycles and are driven more by sectoral structures and long‑term policies than by annual growth.</a:t>
            </a:r>
            <a:endParaRPr lang="en-US" sz="1450" dirty="0"/>
          </a:p>
        </p:txBody>
      </p:sp>
      <p:sp>
        <p:nvSpPr>
          <p:cNvPr id="9" name="Text 5"/>
          <p:cNvSpPr/>
          <p:nvPr/>
        </p:nvSpPr>
        <p:spPr>
          <a:xfrm>
            <a:off x="820341" y="7227094"/>
            <a:ext cx="12989719" cy="487680"/>
          </a:xfrm>
          <a:prstGeom prst="rect">
            <a:avLst/>
          </a:prstGeom>
          <a:noFill/>
          <a:ln/>
        </p:spPr>
        <p:txBody>
          <a:bodyPr wrap="square" lIns="0" tIns="0" rIns="0" bIns="0" rtlCol="0" anchor="t"/>
          <a:lstStyle/>
          <a:p>
            <a:pPr algn="l" indent="0" marL="0">
              <a:lnSpc>
                <a:spcPts val="1900"/>
              </a:lnSpc>
              <a:buNone/>
            </a:pPr>
            <a:r>
              <a:rPr lang="en-US" sz="1150" dirty="0">
                <a:solidFill>
                  <a:srgbClr val="E5E0DF"/>
                </a:solidFill>
                <a:latin typeface="Overpass" pitchFamily="34" charset="0"/>
                <a:ea typeface="Overpass" pitchFamily="34" charset="-122"/>
                <a:cs typeface="Overpass" pitchFamily="34" charset="-120"/>
              </a:rPr>
              <a:t>Overall, high-income economies achieve declining or stabilising emissions despite GDP volatility, while many middle- and lower-income countries still experience growing CO₂ emissions alongside economic expansion.</a:t>
            </a:r>
            <a:endParaRPr lang="en-US" sz="11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2025-12-18T09:52:30Z</dcterms:created>
  <dcterms:modified xsi:type="dcterms:W3CDTF">2025-12-18T09:52:30Z</dcterms:modified>
</cp:coreProperties>
</file>